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slides/slide52.xml" ContentType="application/vnd.openxmlformats-officedocument.presentationml.slide+xml"/>
  <Override PartName="/ppt/slides/slide49.xml" ContentType="application/vnd.openxmlformats-officedocument.presentationml.slide+xml"/>
  <Override PartName="/ppt/slides/slide33.xml" ContentType="application/vnd.openxmlformats-officedocument.presentationml.slide+xml"/>
  <Override PartName="/ppt/notesSlides/notesSlide30.xml" ContentType="application/vnd.openxmlformats-officedocument.presentationml.notesSlide+xml"/>
  <Default Extension="bin" ContentType="application/vnd.openxmlformats-officedocument.presentationml.printerSettings"/>
  <Override PartName="/ppt/notesSlides/notesSlide13.xml" ContentType="application/vnd.openxmlformats-officedocument.presentationml.notesSlide+xml"/>
  <Default Extension="wmf" ContentType="image/x-wmf"/>
  <Override PartName="/ppt/notesSlides/notesSlide29.xml" ContentType="application/vnd.openxmlformats-officedocument.presentationml.notesSlide+xml"/>
  <Override PartName="/ppt/notesSlides/notesSlide2.xml" ContentType="application/vnd.openxmlformats-officedocument.presentationml.notesSlide+xml"/>
  <Override PartName="/ppt/slides/slide18.xml" ContentType="application/vnd.openxmlformats-officedocument.presentationml.slide+xml"/>
  <Override PartName="/ppt/slides/slide37.xml" ContentType="application/vnd.openxmlformats-officedocument.presentationml.slide+xml"/>
  <Override PartName="/ppt/commentAuthors.xml" ContentType="application/vnd.openxmlformats-officedocument.presentationml.commentAuthors+xml"/>
  <Override PartName="/ppt/notesSlides/notesSlide48.xml" ContentType="application/vnd.openxmlformats-officedocument.presentationml.notesSlide+xml"/>
  <Override PartName="/ppt/slides/slide3.xml" ContentType="application/vnd.openxmlformats-officedocument.presentationml.slide+xml"/>
  <Override PartName="/ppt/slideLayouts/slideLayout1.xml" ContentType="application/vnd.openxmlformats-officedocument.presentationml.slideLayout+xml"/>
  <Override PartName="/ppt/notesSlides/notesSlide34.xml" ContentType="application/vnd.openxmlformats-officedocument.presentationml.notesSlide+xml"/>
  <Override PartName="/ppt/slides/slide23.xml" ContentType="application/vnd.openxmlformats-officedocument.presentationml.slide+xml"/>
  <Override PartName="/ppt/slides/slide42.xml" ContentType="application/vnd.openxmlformats-officedocument.presentationml.slide+xml"/>
  <Override PartName="/ppt/theme/theme1.xml" ContentType="application/vnd.openxmlformats-officedocument.theme+xml"/>
  <Override PartName="/ppt/notesSlides/notesSlide53.xml" ContentType="application/vnd.openxmlformats-officedocument.presentationml.notesSlide+xml"/>
  <Override PartName="/ppt/slideLayouts/slideLayout10.xml" ContentType="application/vnd.openxmlformats-officedocument.presentationml.slideLayout+xml"/>
  <Override PartName="/ppt/diagrams/layout1.xml" ContentType="application/vnd.openxmlformats-officedocument.drawingml.diagramLayout+xml"/>
  <Override PartName="/ppt/notesSlides/notesSlide17.xml" ContentType="application/vnd.openxmlformats-officedocument.presentationml.notesSlide+xml"/>
  <Override PartName="/ppt/notesSlides/notesSlide36.xml" ContentType="application/vnd.openxmlformats-officedocument.presentationml.notesSlide+xml"/>
  <Override PartName="/ppt/notesSlides/notesSlide6.xml" ContentType="application/vnd.openxmlformats-officedocument.presentationml.notesSlide+xml"/>
  <Override PartName="/ppt/diagrams/quickStyle1.xml" ContentType="application/vnd.openxmlformats-officedocument.drawingml.diagramStyle+xml"/>
  <Override PartName="/ppt/notesSlides/notesSlide22.xml" ContentType="application/vnd.openxmlformats-officedocument.presentationml.notesSlide+xml"/>
  <Override PartName="/ppt/slides/slide7.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27.xml" ContentType="application/vnd.openxmlformats-officedocument.presentationml.slide+xml"/>
  <Override PartName="/ppt/slides/slide11.xml" ContentType="application/vnd.openxmlformats-officedocument.presentationml.slide+xml"/>
  <Override PartName="/ppt/slides/slide46.xml" ContentType="application/vnd.openxmlformats-officedocument.presentationml.slide+xml"/>
  <Override PartName="/ppt/notesSlides/notesSlide41.xml" ContentType="application/vnd.openxmlformats-officedocument.presentationml.notesSlide+xml"/>
  <Override PartName="/ppt/notesSlides/notesSlide8.xml" ContentType="application/vnd.openxmlformats-officedocument.presentationml.notesSlide+xml"/>
  <Override PartName="/ppt/notesSlides/notesSlide26.xml" ContentType="application/vnd.openxmlformats-officedocument.presentationml.notesSlide+xml"/>
  <Override PartName="/ppt/notesSlides/notesSlide45.xml" ContentType="application/vnd.openxmlformats-officedocument.presentationml.notes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53.xml" ContentType="application/vnd.openxmlformats-officedocument.presentationml.slide+xml"/>
  <Override PartName="/ppt/slides/slide15.xml" ContentType="application/vnd.openxmlformats-officedocument.presentationml.slide+xml"/>
  <Override PartName="/ppt/notesSlides/notesSlide31.xml" ContentType="application/vnd.openxmlformats-officedocument.presentationml.notesSlide+xml"/>
  <Override PartName="/ppt/notesSlides/notesSlide50.xml" ContentType="application/vnd.openxmlformats-officedocument.presentationml.notesSlide+xml"/>
  <Override PartName="/ppt/slides/slide20.xml" ContentType="application/vnd.openxmlformats-officedocument.presentationml.slide+xml"/>
  <Override PartName="/ppt/presProps.xml" ContentType="application/vnd.openxmlformats-officedocument.presentationml.presProps+xml"/>
  <Override PartName="/ppt/notesSlides/notesSlide14.xml" ContentType="application/vnd.openxmlformats-officedocument.presentationml.notesSlide+xml"/>
  <Override PartName="/ppt/notesSlides/notesSlide3.xml" ContentType="application/vnd.openxmlformats-officedocument.presentationml.notesSlide+xml"/>
  <Override PartName="/ppt/slides/slide19.xml" ContentType="application/vnd.openxmlformats-officedocument.presentationml.slide+xml"/>
  <Override PartName="/ppt/slides/slide38.xml" ContentType="application/vnd.openxmlformats-officedocument.presentationml.slide+xml"/>
  <Override PartName="/ppt/notesSlides/notesSlide49.xml" ContentType="application/vnd.openxmlformats-officedocument.presentationml.notesSlide+xml"/>
  <Override PartName="/ppt/slides/slide4.xml" ContentType="application/vnd.openxmlformats-officedocument.presentationml.slide+xml"/>
  <Override PartName="/ppt/slideLayouts/slideLayout2.xml" ContentType="application/vnd.openxmlformats-officedocument.presentationml.slideLayout+xml"/>
  <Override PartName="/ppt/notesSlides/notesSlide35.xml" ContentType="application/vnd.openxmlformats-officedocument.presentationml.notesSlide+xml"/>
  <Override PartName="/ppt/slides/slide24.xml" ContentType="application/vnd.openxmlformats-officedocument.presentationml.slide+xml"/>
  <Override PartName="/ppt/slides/slide43.xml" ContentType="application/vnd.openxmlformats-officedocument.presentationml.slide+xml"/>
  <Override PartName="/ppt/theme/theme2.xml" ContentType="application/vnd.openxmlformats-officedocument.theme+xml"/>
  <Override PartName="/ppt/notesSlides/notesSlide54.xml" ContentType="application/vnd.openxmlformats-officedocument.presentationml.notesSlide+xml"/>
  <Override PartName="/ppt/handoutMasters/handoutMaster1.xml" ContentType="application/vnd.openxmlformats-officedocument.presentationml.handoutMaster+xml"/>
  <Override PartName="/ppt/notesSlides/notesSlide18.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Default Extension="jpeg" ContentType="image/jpeg"/>
  <Override PartName="/ppt/notesSlides/notesSlide23.xml" ContentType="application/vnd.openxmlformats-officedocument.presentationml.notesSlide+xml"/>
  <Override PartName="/ppt/slides/slide8.xml" ContentType="application/vnd.openxmlformats-officedocument.presentationml.slide+xml"/>
  <Override PartName="/ppt/slides/slide12.xml" ContentType="application/vnd.openxmlformats-officedocument.presentationml.slide+xml"/>
  <Override PartName="/ppt/slideLayouts/slideLayout6.xml" ContentType="application/vnd.openxmlformats-officedocument.presentationml.slideLayout+xml"/>
  <Override PartName="/ppt/slides/slide28.xml" ContentType="application/vnd.openxmlformats-officedocument.presentationml.slide+xml"/>
  <Override PartName="/ppt/slides/slide50.xml" ContentType="application/vnd.openxmlformats-officedocument.presentationml.slide+xml"/>
  <Override PartName="/ppt/slides/slide47.xml" ContentType="application/vnd.openxmlformats-officedocument.presentationml.slide+xml"/>
  <Override PartName="/ppt/slides/slide31.xml" ContentType="application/vnd.openxmlformats-officedocument.presentationml.slide+xml"/>
  <Override PartName="/ppt/notesSlides/notesSlide42.xml" ContentType="application/vnd.openxmlformats-officedocument.presentationml.notesSlide+xml"/>
  <Override PartName="/ppt/notesSlides/notesSlide9.xml" ContentType="application/vnd.openxmlformats-officedocument.presentationml.notesSlide+xml"/>
  <Default Extension="wdp" ContentType="image/vnd.ms-photo"/>
  <Default Extension="emf" ContentType="image/x-emf"/>
  <Override PartName="/ppt/notesSlides/notesSlide11.xml" ContentType="application/vnd.openxmlformats-officedocument.presentationml.notesSlide+xml"/>
  <Default Extension="rels" ContentType="application/vnd.openxmlformats-package.relationships+xml"/>
  <Override PartName="/ppt/notesSlides/notesSlide27.xml" ContentType="application/vnd.openxmlformats-officedocument.presentationml.notesSlide+xml"/>
  <Override PartName="/ppt/notesSlides/notesSlide46.xml" ContentType="application/vnd.openxmlformats-officedocument.presentationml.notesSlide+xml"/>
  <Override PartName="/ppt/slides/slide16.xml" ContentType="application/vnd.openxmlformats-officedocument.presentationml.slide+xml"/>
  <Override PartName="/ppt/slides/slide35.xml" ContentType="application/vnd.openxmlformats-officedocument.presentationml.slide+xml"/>
  <Override PartName="/ppt/slides/slide54.xml" ContentType="application/vnd.openxmlformats-officedocument.presentationml.slide+xml"/>
  <Override PartName="/ppt/slides/slide1.xml" ContentType="application/vnd.openxmlformats-officedocument.presentationml.slide+xml"/>
  <Override PartName="/ppt/notesSlides/notesSlide32.xml" ContentType="application/vnd.openxmlformats-officedocument.presentationml.notesSlide+xml"/>
  <Override PartName="/ppt/notesSlides/notesSlide51.xml" ContentType="application/vnd.openxmlformats-officedocument.presentationml.notesSlide+xml"/>
  <Override PartName="/ppt/slides/slide21.xml" ContentType="application/vnd.openxmlformats-officedocument.presentationml.slide+xml"/>
  <Override PartName="/ppt/slides/slide40.xml" ContentType="application/vnd.openxmlformats-officedocument.presentationml.slide+xml"/>
  <Override PartName="/ppt/diagrams/drawing1.xml" ContentType="application/vnd.ms-office.drawingml.diagramDrawing+xml"/>
  <Override PartName="/ppt/notesSlides/notesSlide15.xml" ContentType="application/vnd.openxmlformats-officedocument.presentationml.notesSlide+xml"/>
  <Override PartName="/ppt/notesSlides/notesSlide4.xml" ContentType="application/vnd.openxmlformats-officedocument.presentationml.notesSlide+xml"/>
  <Override PartName="/ppt/slides/slide39.xml" ContentType="application/vnd.openxmlformats-officedocument.presentationml.slide+xml"/>
  <Override PartName="/ppt/notesSlides/notesSlide20.xml" ContentType="application/vnd.openxmlformats-officedocument.presentationml.notes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slides/slide44.xml" ContentType="application/vnd.openxmlformats-officedocument.presentationml.slide+xml"/>
  <Override PartName="/ppt/theme/theme3.xml" ContentType="application/vnd.openxmlformats-officedocument.theme+xml"/>
  <Override PartName="/ppt/notesSlides/notesSlide19.xml" ContentType="application/vnd.openxmlformats-officedocument.presentationml.notesSlide+xml"/>
  <Override PartName="/ppt/notesSlides/notesSlide38.xml" ContentType="application/vnd.openxmlformats-officedocument.presentationml.notesSlide+xml"/>
  <Override PartName="/ppt/notesSlides/notesSlide24.xml" ContentType="application/vnd.openxmlformats-officedocument.presentationml.notesSlide+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diagrams/colors1.xml" ContentType="application/vnd.openxmlformats-officedocument.drawingml.diagramColors+xml"/>
  <Override PartName="/ppt/slides/slide51.xml" ContentType="application/vnd.openxmlformats-officedocument.presentationml.slide+xml"/>
  <Override PartName="/ppt/slides/slide48.xml" ContentType="application/vnd.openxmlformats-officedocument.presentationml.slide+xml"/>
  <Override PartName="/ppt/notesSlides/notesSlide10.xml" ContentType="application/vnd.openxmlformats-officedocument.presentationml.notesSlide+xml"/>
  <Override PartName="/ppt/slideLayouts/slideLayout7.xml" ContentType="application/vnd.openxmlformats-officedocument.presentationml.slideLayout+xml"/>
  <Override PartName="/ppt/viewProps.xml" ContentType="application/vnd.openxmlformats-officedocument.presentationml.viewProps+xml"/>
  <Override PartName="/ppt/slides/slide32.xml" ContentType="application/vnd.openxmlformats-officedocument.presentationml.slide+xml"/>
  <Override PartName="/ppt/slides/slide29.xml" ContentType="application/vnd.openxmlformats-officedocument.presentationml.slide+xml"/>
  <Override PartName="/ppt/notesSlides/notesSlide43.xml" ContentType="application/vnd.openxmlformats-officedocument.presentationml.notesSlide+xml"/>
  <Override PartName="/docProps/app.xml" ContentType="application/vnd.openxmlformats-officedocument.extended-properties+xml"/>
  <Override PartName="/ppt/notesMasters/notesMaster1.xml" ContentType="application/vnd.openxmlformats-officedocument.presentationml.notesMaster+xml"/>
  <Override PartName="/ppt/notesSlides/notesSlide12.xml" ContentType="application/vnd.openxmlformats-officedocument.presentationml.notesSlide+xml"/>
  <Override PartName="/ppt/notesSlides/notesSlide28.xml" ContentType="application/vnd.openxmlformats-officedocument.presentationml.notesSlide+xml"/>
  <Override PartName="/ppt/notesSlides/notesSlide1.xml" ContentType="application/vnd.openxmlformats-officedocument.presentationml.notesSlide+xml"/>
  <Override PartName="/ppt/slides/slide17.xml" ContentType="application/vnd.openxmlformats-officedocument.presentationml.slide+xml"/>
  <Override PartName="/ppt/slides/slide36.xml" ContentType="application/vnd.openxmlformats-officedocument.presentationml.slide+xml"/>
  <Override PartName="/ppt/slides/slide55.xml" ContentType="application/vnd.openxmlformats-officedocument.presentationml.slide+xml"/>
  <Override PartName="/ppt/presentation.xml" ContentType="application/vnd.openxmlformats-officedocument.presentationml.presentation.main+xml"/>
  <Override PartName="/ppt/slides/slide2.xml" ContentType="application/vnd.openxmlformats-officedocument.presentationml.slide+xml"/>
  <Override PartName="/ppt/notesSlides/notesSlide33.xml" ContentType="application/vnd.openxmlformats-officedocument.presentationml.notesSlide+xml"/>
  <Override PartName="/ppt/notesSlides/notesSlide47.xml" ContentType="application/vnd.openxmlformats-officedocument.presentationml.notesSlide+xml"/>
  <Override PartName="/ppt/slides/slide22.xml" ContentType="application/vnd.openxmlformats-officedocument.presentationml.slide+xml"/>
  <Override PartName="/ppt/slides/slide41.xml" ContentType="application/vnd.openxmlformats-officedocument.presentationml.slide+xml"/>
  <Override PartName="/ppt/notesSlides/notesSlide52.xml" ContentType="application/vnd.openxmlformats-officedocument.presentationml.notesSlide+xml"/>
  <Override PartName="/ppt/notesSlides/notesSlide16.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notesSlides/notesSlide21.xml" ContentType="application/vnd.openxmlformats-officedocument.presentationml.notesSlide+xml"/>
  <Override PartName="/ppt/slides/slide6.xml" ContentType="application/vnd.openxmlformats-officedocument.presentationml.slide+xml"/>
  <Override PartName="/ppt/slideLayouts/slideLayout4.xml" ContentType="application/vnd.openxmlformats-officedocument.presentationml.slideLayout+xml"/>
  <Override PartName="/ppt/slides/slide10.xml" ContentType="application/vnd.openxmlformats-officedocument.presentationml.slide+xml"/>
  <Override PartName="/ppt/slides/slide26.xml" ContentType="application/vnd.openxmlformats-officedocument.presentationml.slide+xml"/>
  <Override PartName="/ppt/slides/slide45.xml" ContentType="application/vnd.openxmlformats-officedocument.presentationml.slide+xml"/>
  <Override PartName="/ppt/notesSlides/notesSlide40.xml" ContentType="application/vnd.openxmlformats-officedocument.presentationml.notesSlide+xml"/>
  <Override PartName="/ppt/revisionInfo.xml" ContentType="application/vnd.ms-powerpoint.revisioninfo+xml"/>
  <Override PartName="/ppt/notesSlides/notesSlide39.xml" ContentType="application/vnd.openxmlformats-officedocument.presentationml.notesSlide+xml"/>
  <Default Extension="png" ContentType="image/png"/>
  <Override PartName="/ppt/notesSlides/notesSlide25.xml" ContentType="application/vnd.openxmlformats-officedocument.presentationml.notesSlide+xml"/>
  <Override PartName="/ppt/notesSlides/notesSlide4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removePersonalInfoOnSave="1" saveSubsetFonts="1">
  <p:sldMasterIdLst>
    <p:sldMasterId id="2147483739" r:id="rId1"/>
  </p:sldMasterIdLst>
  <p:notesMasterIdLst>
    <p:notesMasterId r:id="rId57"/>
  </p:notesMasterIdLst>
  <p:handoutMasterIdLst>
    <p:handoutMasterId r:id="rId58"/>
  </p:handoutMasterIdLst>
  <p:sldIdLst>
    <p:sldId id="259" r:id="rId2"/>
    <p:sldId id="260" r:id="rId3"/>
    <p:sldId id="261" r:id="rId4"/>
    <p:sldId id="262" r:id="rId5"/>
    <p:sldId id="263" r:id="rId6"/>
    <p:sldId id="265" r:id="rId7"/>
    <p:sldId id="268" r:id="rId8"/>
    <p:sldId id="269" r:id="rId9"/>
    <p:sldId id="270" r:id="rId10"/>
    <p:sldId id="271" r:id="rId11"/>
    <p:sldId id="272" r:id="rId12"/>
    <p:sldId id="273" r:id="rId13"/>
    <p:sldId id="274" r:id="rId14"/>
    <p:sldId id="275" r:id="rId15"/>
    <p:sldId id="326" r:id="rId16"/>
    <p:sldId id="277" r:id="rId17"/>
    <p:sldId id="279" r:id="rId18"/>
    <p:sldId id="280" r:id="rId19"/>
    <p:sldId id="362" r:id="rId20"/>
    <p:sldId id="337" r:id="rId21"/>
    <p:sldId id="285" r:id="rId22"/>
    <p:sldId id="338" r:id="rId23"/>
    <p:sldId id="358" r:id="rId24"/>
    <p:sldId id="348" r:id="rId25"/>
    <p:sldId id="353" r:id="rId26"/>
    <p:sldId id="296" r:id="rId27"/>
    <p:sldId id="297" r:id="rId28"/>
    <p:sldId id="302" r:id="rId29"/>
    <p:sldId id="301" r:id="rId30"/>
    <p:sldId id="303" r:id="rId31"/>
    <p:sldId id="359" r:id="rId32"/>
    <p:sldId id="354" r:id="rId33"/>
    <p:sldId id="307" r:id="rId34"/>
    <p:sldId id="308" r:id="rId35"/>
    <p:sldId id="309" r:id="rId36"/>
    <p:sldId id="310" r:id="rId37"/>
    <p:sldId id="311" r:id="rId38"/>
    <p:sldId id="347" r:id="rId39"/>
    <p:sldId id="356" r:id="rId40"/>
    <p:sldId id="364" r:id="rId41"/>
    <p:sldId id="365" r:id="rId42"/>
    <p:sldId id="312" r:id="rId43"/>
    <p:sldId id="313" r:id="rId44"/>
    <p:sldId id="317" r:id="rId45"/>
    <p:sldId id="319" r:id="rId46"/>
    <p:sldId id="320" r:id="rId47"/>
    <p:sldId id="321" r:id="rId48"/>
    <p:sldId id="322" r:id="rId49"/>
    <p:sldId id="323" r:id="rId50"/>
    <p:sldId id="324" r:id="rId51"/>
    <p:sldId id="360" r:id="rId52"/>
    <p:sldId id="292" r:id="rId53"/>
    <p:sldId id="293" r:id="rId54"/>
    <p:sldId id="361" r:id="rId55"/>
    <p:sldId id="325" r:id="rId5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p="http://schemas.openxmlformats.org/presentationml/2006/main" xmlns:r="http://schemas.openxmlformats.org/officeDocument/2006/relationships" xmlns:a="http://schemas.openxmlformats.org/drawingml/2006/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p="http://schemas.openxmlformats.org/presentationml/2006/main" xmlns:r="http://schemas.openxmlformats.org/officeDocument/2006/relationships" xmlns:a="http://schemas.openxmlformats.org/drawingml/2006/main" xmlns="">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2" name="Author" initials="A" lastIdx="2" clrIdx="2"/>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Rg st="26" end="53"/>
    <p:penClr>
      <a:schemeClr val="tx1"/>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0000FF"/>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75233" autoAdjust="0"/>
  </p:normalViewPr>
  <p:slideViewPr>
    <p:cSldViewPr>
      <p:cViewPr varScale="1">
        <p:scale>
          <a:sx n="111" d="100"/>
          <a:sy n="111" d="100"/>
        </p:scale>
        <p:origin x="-1312" y="-112"/>
      </p:cViewPr>
      <p:guideLst>
        <p:guide orient="horz" pos="2160"/>
        <p:guide pos="3840"/>
      </p:guideLst>
    </p:cSldViewPr>
  </p:slideViewPr>
  <p:notesTextViewPr>
    <p:cViewPr>
      <p:scale>
        <a:sx n="3" d="2"/>
        <a:sy n="3" d="2"/>
      </p:scale>
      <p:origin x="0" y="0"/>
    </p:cViewPr>
  </p:notesTextViewPr>
  <p:sorterViewPr>
    <p:cViewPr>
      <p:scale>
        <a:sx n="100" d="100"/>
        <a:sy n="100" d="100"/>
      </p:scale>
      <p:origin x="0" y="-6150"/>
    </p:cViewPr>
  </p:sorterViewPr>
  <p:notesViewPr>
    <p:cSldViewPr>
      <p:cViewPr varScale="1">
        <p:scale>
          <a:sx n="83" d="100"/>
          <a:sy n="83" d="100"/>
        </p:scale>
        <p:origin x="3810" y="108"/>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theme" Target="theme/theme1.xml"/><Relationship Id="rId64"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notesMaster" Target="notesMasters/notesMaster1.xml"/><Relationship Id="rId58" Type="http://schemas.openxmlformats.org/officeDocument/2006/relationships/handoutMaster" Target="handoutMasters/handoutMaster1.xml"/><Relationship Id="rId59" Type="http://schemas.openxmlformats.org/officeDocument/2006/relationships/printerSettings" Target="printerSettings/printerSettings1.bin"/><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5" Type="http://schemas.microsoft.com/office/2015/10/relationships/revisionInfo" Target="revisionInfo.xml"/><Relationship Id="rId60" Type="http://schemas.openxmlformats.org/officeDocument/2006/relationships/commentAuthors" Target="commentAuthors.xml"/><Relationship Id="rId61" Type="http://schemas.openxmlformats.org/officeDocument/2006/relationships/presProps" Target="presProps.xml"/><Relationship Id="rId62"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D1DF6F-B7D7-4F55-BD8F-4930F5A0725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16F1700-1453-4BAE-961A-BE1EE9A8A444}">
      <dgm:prSet custT="1"/>
      <dgm:spPr>
        <a:noFill/>
        <a:ln>
          <a:solidFill>
            <a:schemeClr val="tx1"/>
          </a:solidFill>
        </a:ln>
      </dgm:spPr>
      <dgm:t>
        <a:bodyPr/>
        <a:lstStyle/>
        <a:p>
          <a:pPr rtl="0"/>
          <a:r>
            <a:rPr lang="en-US" sz="3200" b="1" dirty="0">
              <a:solidFill>
                <a:schemeClr val="tx1"/>
              </a:solidFill>
            </a:rPr>
            <a:t>Standard mileage rate includes:</a:t>
          </a:r>
          <a:endParaRPr lang="en-US" sz="3200" dirty="0">
            <a:solidFill>
              <a:schemeClr val="tx1"/>
            </a:solidFill>
          </a:endParaRPr>
        </a:p>
      </dgm:t>
    </dgm:pt>
    <dgm:pt modelId="{6D7C29EB-9BF3-42C2-9001-F183CF21CDCD}" type="parTrans" cxnId="{BBC26E35-1717-4DC2-90DD-0CE4D4D78581}">
      <dgm:prSet/>
      <dgm:spPr/>
      <dgm:t>
        <a:bodyPr/>
        <a:lstStyle/>
        <a:p>
          <a:endParaRPr lang="en-US" sz="1600"/>
        </a:p>
      </dgm:t>
    </dgm:pt>
    <dgm:pt modelId="{649AD1F1-0ED1-4482-978A-1A3983381F12}" type="sibTrans" cxnId="{BBC26E35-1717-4DC2-90DD-0CE4D4D78581}">
      <dgm:prSet/>
      <dgm:spPr/>
      <dgm:t>
        <a:bodyPr/>
        <a:lstStyle/>
        <a:p>
          <a:endParaRPr lang="en-US" sz="1600"/>
        </a:p>
      </dgm:t>
    </dgm:pt>
    <dgm:pt modelId="{549DA890-8072-4471-B1B3-D82AFD5E6C27}">
      <dgm:prSet custT="1"/>
      <dgm:spPr/>
      <dgm:t>
        <a:bodyPr/>
        <a:lstStyle/>
        <a:p>
          <a:pPr rtl="0"/>
          <a:r>
            <a:rPr lang="en-US" sz="2400" b="1" dirty="0"/>
            <a:t>Car </a:t>
          </a:r>
          <a:r>
            <a:rPr lang="en-US" sz="2400" b="1" dirty="0" smtClean="0"/>
            <a:t>depreciation or lease payments</a:t>
          </a:r>
          <a:endParaRPr lang="en-US" sz="2400" dirty="0"/>
        </a:p>
      </dgm:t>
    </dgm:pt>
    <dgm:pt modelId="{5799F5ED-180C-4945-87D4-132038B9065A}" type="parTrans" cxnId="{F416CCCE-7E25-4340-9E8D-057D53E29717}">
      <dgm:prSet/>
      <dgm:spPr/>
      <dgm:t>
        <a:bodyPr/>
        <a:lstStyle/>
        <a:p>
          <a:endParaRPr lang="en-US" sz="1600"/>
        </a:p>
      </dgm:t>
    </dgm:pt>
    <dgm:pt modelId="{98CD590D-4C90-4BE9-9FB9-22F2037EB832}" type="sibTrans" cxnId="{F416CCCE-7E25-4340-9E8D-057D53E29717}">
      <dgm:prSet/>
      <dgm:spPr/>
      <dgm:t>
        <a:bodyPr/>
        <a:lstStyle/>
        <a:p>
          <a:endParaRPr lang="en-US" sz="1600"/>
        </a:p>
      </dgm:t>
    </dgm:pt>
    <dgm:pt modelId="{DEDFABC5-A3A1-4392-BEF3-68A1D3016D52}">
      <dgm:prSet custT="1"/>
      <dgm:spPr/>
      <dgm:t>
        <a:bodyPr/>
        <a:lstStyle/>
        <a:p>
          <a:pPr rtl="0"/>
          <a:r>
            <a:rPr lang="en-US" sz="2400" b="1" dirty="0"/>
            <a:t>Gasoline, oil, etc.</a:t>
          </a:r>
          <a:endParaRPr lang="en-US" sz="2400" dirty="0"/>
        </a:p>
      </dgm:t>
    </dgm:pt>
    <dgm:pt modelId="{5EA438C9-5294-41EA-B80D-B205AEFD4630}" type="parTrans" cxnId="{EF53E61C-FFB4-4785-8265-84AD8BAE0B21}">
      <dgm:prSet/>
      <dgm:spPr/>
      <dgm:t>
        <a:bodyPr/>
        <a:lstStyle/>
        <a:p>
          <a:endParaRPr lang="en-US" sz="1600"/>
        </a:p>
      </dgm:t>
    </dgm:pt>
    <dgm:pt modelId="{465FF960-9220-4904-BFBB-7F84FDD13DE5}" type="sibTrans" cxnId="{EF53E61C-FFB4-4785-8265-84AD8BAE0B21}">
      <dgm:prSet/>
      <dgm:spPr/>
      <dgm:t>
        <a:bodyPr/>
        <a:lstStyle/>
        <a:p>
          <a:endParaRPr lang="en-US" sz="1600"/>
        </a:p>
      </dgm:t>
    </dgm:pt>
    <dgm:pt modelId="{5E05BB31-9D0D-4664-BA2C-C41BC159FA3C}">
      <dgm:prSet custT="1"/>
      <dgm:spPr/>
      <dgm:t>
        <a:bodyPr/>
        <a:lstStyle/>
        <a:p>
          <a:pPr rtl="0"/>
          <a:r>
            <a:rPr lang="en-US" sz="2400" b="1" dirty="0"/>
            <a:t>Repairs and maintenance</a:t>
          </a:r>
          <a:endParaRPr lang="en-US" sz="2400" dirty="0"/>
        </a:p>
      </dgm:t>
    </dgm:pt>
    <dgm:pt modelId="{B866F35B-2CA2-4D7A-897A-4B98BAC2BA46}" type="parTrans" cxnId="{4C39B4C9-85DE-4B93-A8B7-EBC8CCE75562}">
      <dgm:prSet/>
      <dgm:spPr/>
      <dgm:t>
        <a:bodyPr/>
        <a:lstStyle/>
        <a:p>
          <a:endParaRPr lang="en-US" sz="1600"/>
        </a:p>
      </dgm:t>
    </dgm:pt>
    <dgm:pt modelId="{6180784B-C104-474C-ABAA-20CFAD8D0827}" type="sibTrans" cxnId="{4C39B4C9-85DE-4B93-A8B7-EBC8CCE75562}">
      <dgm:prSet/>
      <dgm:spPr/>
      <dgm:t>
        <a:bodyPr/>
        <a:lstStyle/>
        <a:p>
          <a:endParaRPr lang="en-US" sz="1600"/>
        </a:p>
      </dgm:t>
    </dgm:pt>
    <dgm:pt modelId="{80254F25-BC98-4DB0-9AB8-733F96EEC7A1}">
      <dgm:prSet custT="1"/>
      <dgm:spPr/>
      <dgm:t>
        <a:bodyPr/>
        <a:lstStyle/>
        <a:p>
          <a:pPr rtl="0"/>
          <a:r>
            <a:rPr lang="en-US" sz="2400" b="1" dirty="0" smtClean="0"/>
            <a:t>Regular car insurance</a:t>
          </a:r>
          <a:endParaRPr lang="en-US" sz="2400" dirty="0"/>
        </a:p>
      </dgm:t>
    </dgm:pt>
    <dgm:pt modelId="{B664F389-B86A-45F5-82EF-D84A5583D61C}" type="parTrans" cxnId="{4A957D8B-8F09-48E2-81D3-7866C79BEFCF}">
      <dgm:prSet/>
      <dgm:spPr/>
      <dgm:t>
        <a:bodyPr/>
        <a:lstStyle/>
        <a:p>
          <a:endParaRPr lang="en-US" sz="1600"/>
        </a:p>
      </dgm:t>
    </dgm:pt>
    <dgm:pt modelId="{608CAB81-0B28-4996-8C13-0C42B9AEE08E}" type="sibTrans" cxnId="{4A957D8B-8F09-48E2-81D3-7866C79BEFCF}">
      <dgm:prSet/>
      <dgm:spPr/>
      <dgm:t>
        <a:bodyPr/>
        <a:lstStyle/>
        <a:p>
          <a:endParaRPr lang="en-US" sz="1600"/>
        </a:p>
      </dgm:t>
    </dgm:pt>
    <dgm:pt modelId="{45C9C3F9-52AB-4540-8529-EE6B23AC0AB3}">
      <dgm:prSet custT="1"/>
      <dgm:spPr/>
      <dgm:t>
        <a:bodyPr/>
        <a:lstStyle/>
        <a:p>
          <a:pPr rtl="0"/>
          <a:r>
            <a:rPr lang="en-US" sz="2400" b="1" dirty="0"/>
            <a:t>Car registration (non-tax portion)</a:t>
          </a:r>
          <a:endParaRPr lang="en-US" sz="2400" dirty="0"/>
        </a:p>
      </dgm:t>
    </dgm:pt>
    <dgm:pt modelId="{27016AB2-4801-48B0-B0FC-1B1BE67758FF}" type="parTrans" cxnId="{2A6780D1-94E3-4469-A78C-03B3B33DE706}">
      <dgm:prSet/>
      <dgm:spPr/>
      <dgm:t>
        <a:bodyPr/>
        <a:lstStyle/>
        <a:p>
          <a:endParaRPr lang="en-US" sz="1600"/>
        </a:p>
      </dgm:t>
    </dgm:pt>
    <dgm:pt modelId="{79968955-C3E9-498E-8AC8-7BA3178EDFC5}" type="sibTrans" cxnId="{2A6780D1-94E3-4469-A78C-03B3B33DE706}">
      <dgm:prSet/>
      <dgm:spPr/>
      <dgm:t>
        <a:bodyPr/>
        <a:lstStyle/>
        <a:p>
          <a:endParaRPr lang="en-US" sz="1600"/>
        </a:p>
      </dgm:t>
    </dgm:pt>
    <dgm:pt modelId="{D3DCB48C-D438-498A-B099-D40C6085797A}">
      <dgm:prSet custT="1"/>
      <dgm:spPr>
        <a:noFill/>
        <a:ln>
          <a:solidFill>
            <a:schemeClr val="tx1"/>
          </a:solidFill>
        </a:ln>
      </dgm:spPr>
      <dgm:t>
        <a:bodyPr/>
        <a:lstStyle/>
        <a:p>
          <a:pPr rtl="0"/>
          <a:r>
            <a:rPr lang="en-US" sz="3200" b="1" dirty="0">
              <a:solidFill>
                <a:schemeClr val="tx1"/>
              </a:solidFill>
            </a:rPr>
            <a:t>Standard mileage rate does </a:t>
          </a:r>
          <a:r>
            <a:rPr lang="en-US" sz="3200" b="1" u="none" dirty="0">
              <a:solidFill>
                <a:srgbClr val="0000FF"/>
              </a:solidFill>
            </a:rPr>
            <a:t>not</a:t>
          </a:r>
          <a:r>
            <a:rPr lang="en-US" sz="3200" b="1" dirty="0">
              <a:solidFill>
                <a:schemeClr val="tx1"/>
              </a:solidFill>
            </a:rPr>
            <a:t> include:</a:t>
          </a:r>
          <a:endParaRPr lang="en-US" sz="3200" dirty="0">
            <a:solidFill>
              <a:schemeClr val="tx1"/>
            </a:solidFill>
          </a:endParaRPr>
        </a:p>
      </dgm:t>
    </dgm:pt>
    <dgm:pt modelId="{E251C602-B168-428C-A717-7D891045CE25}" type="parTrans" cxnId="{53089DBD-4844-4C07-B929-E3ACD274B7DD}">
      <dgm:prSet/>
      <dgm:spPr/>
      <dgm:t>
        <a:bodyPr/>
        <a:lstStyle/>
        <a:p>
          <a:endParaRPr lang="en-US" sz="1600"/>
        </a:p>
      </dgm:t>
    </dgm:pt>
    <dgm:pt modelId="{83203A61-5BC4-48FA-B1B7-36525C757D5A}" type="sibTrans" cxnId="{53089DBD-4844-4C07-B929-E3ACD274B7DD}">
      <dgm:prSet/>
      <dgm:spPr/>
      <dgm:t>
        <a:bodyPr/>
        <a:lstStyle/>
        <a:p>
          <a:endParaRPr lang="en-US" sz="1600"/>
        </a:p>
      </dgm:t>
    </dgm:pt>
    <dgm:pt modelId="{600D6C6D-6720-4E64-9A96-FD7C927DE04D}">
      <dgm:prSet custT="1"/>
      <dgm:spPr/>
      <dgm:t>
        <a:bodyPr/>
        <a:lstStyle/>
        <a:p>
          <a:pPr rtl="0"/>
          <a:r>
            <a:rPr lang="en-US" sz="2400" b="1" dirty="0"/>
            <a:t>Parking</a:t>
          </a:r>
          <a:endParaRPr lang="en-US" sz="2400" dirty="0"/>
        </a:p>
      </dgm:t>
    </dgm:pt>
    <dgm:pt modelId="{0619F8B1-73D1-4FEA-9418-8D59791CA610}" type="parTrans" cxnId="{712B123D-95A1-4010-AC5F-E0DB954FE311}">
      <dgm:prSet/>
      <dgm:spPr/>
      <dgm:t>
        <a:bodyPr/>
        <a:lstStyle/>
        <a:p>
          <a:endParaRPr lang="en-US" sz="1600"/>
        </a:p>
      </dgm:t>
    </dgm:pt>
    <dgm:pt modelId="{DCBDC202-1F16-4808-B7DE-D9813C6651F6}" type="sibTrans" cxnId="{712B123D-95A1-4010-AC5F-E0DB954FE311}">
      <dgm:prSet/>
      <dgm:spPr/>
      <dgm:t>
        <a:bodyPr/>
        <a:lstStyle/>
        <a:p>
          <a:endParaRPr lang="en-US" sz="1600"/>
        </a:p>
      </dgm:t>
    </dgm:pt>
    <dgm:pt modelId="{D36E4B28-12BD-4652-9FCF-F16902FA888D}">
      <dgm:prSet custT="1"/>
      <dgm:spPr/>
      <dgm:t>
        <a:bodyPr/>
        <a:lstStyle/>
        <a:p>
          <a:pPr rtl="0"/>
          <a:r>
            <a:rPr lang="en-US" sz="2400" b="1" dirty="0"/>
            <a:t>Tolls</a:t>
          </a:r>
          <a:endParaRPr lang="en-US" sz="2400" dirty="0"/>
        </a:p>
      </dgm:t>
    </dgm:pt>
    <dgm:pt modelId="{6BB8A7CC-833C-445C-AA30-D45F4E7F000A}" type="parTrans" cxnId="{2B520A7E-ED37-46B8-8FAF-B8231F0F9E71}">
      <dgm:prSet/>
      <dgm:spPr/>
      <dgm:t>
        <a:bodyPr/>
        <a:lstStyle/>
        <a:p>
          <a:endParaRPr lang="en-US" sz="1600"/>
        </a:p>
      </dgm:t>
    </dgm:pt>
    <dgm:pt modelId="{DA009ECE-9AA8-41A9-B64F-5F4FB38E99D2}" type="sibTrans" cxnId="{2B520A7E-ED37-46B8-8FAF-B8231F0F9E71}">
      <dgm:prSet/>
      <dgm:spPr/>
      <dgm:t>
        <a:bodyPr/>
        <a:lstStyle/>
        <a:p>
          <a:endParaRPr lang="en-US" sz="1600"/>
        </a:p>
      </dgm:t>
    </dgm:pt>
    <dgm:pt modelId="{43B69B8B-54E9-4718-B674-29E358EBAD2A}">
      <dgm:prSet custT="1"/>
      <dgm:spPr/>
      <dgm:t>
        <a:bodyPr/>
        <a:lstStyle/>
        <a:p>
          <a:pPr rtl="0"/>
          <a:r>
            <a:rPr lang="en-US" sz="2400" b="1" dirty="0"/>
            <a:t>Car registration </a:t>
          </a:r>
          <a:r>
            <a:rPr lang="en-US" sz="2400" b="1" dirty="0" smtClean="0"/>
            <a:t>(property </a:t>
          </a:r>
          <a:r>
            <a:rPr lang="en-US" sz="2400" b="1" dirty="0"/>
            <a:t>tax portion</a:t>
          </a:r>
          <a:r>
            <a:rPr lang="en-US" sz="2400" b="1" dirty="0" smtClean="0"/>
            <a:t>)*</a:t>
          </a:r>
          <a:endParaRPr lang="en-US" sz="2400" b="1" dirty="0"/>
        </a:p>
      </dgm:t>
    </dgm:pt>
    <dgm:pt modelId="{4883F459-FB70-4279-96F3-4F1EDD840CBC}" type="parTrans" cxnId="{C574D16C-9543-40F3-B29E-1B89BAC8F86A}">
      <dgm:prSet/>
      <dgm:spPr/>
      <dgm:t>
        <a:bodyPr/>
        <a:lstStyle/>
        <a:p>
          <a:endParaRPr lang="en-US" sz="1600"/>
        </a:p>
      </dgm:t>
    </dgm:pt>
    <dgm:pt modelId="{40961E8A-8597-40ED-AD27-537E1F6EB39A}" type="sibTrans" cxnId="{C574D16C-9543-40F3-B29E-1B89BAC8F86A}">
      <dgm:prSet/>
      <dgm:spPr/>
      <dgm:t>
        <a:bodyPr/>
        <a:lstStyle/>
        <a:p>
          <a:endParaRPr lang="en-US" sz="1600"/>
        </a:p>
      </dgm:t>
    </dgm:pt>
    <dgm:pt modelId="{AE224D0E-E779-42E6-858A-60D696F6CBBF}">
      <dgm:prSet custT="1"/>
      <dgm:spPr/>
      <dgm:t>
        <a:bodyPr/>
        <a:lstStyle/>
        <a:p>
          <a:pPr rtl="0"/>
          <a:r>
            <a:rPr lang="en-US" sz="2400" b="1" dirty="0" smtClean="0"/>
            <a:t>Interest on car loan*</a:t>
          </a:r>
          <a:endParaRPr lang="en-US" sz="2400" b="1" dirty="0"/>
        </a:p>
      </dgm:t>
    </dgm:pt>
    <dgm:pt modelId="{CD5CB589-F45F-461B-BB3E-53FC34BB6C1A}" type="parTrans" cxnId="{5725AE32-C950-4CD3-956B-548D2533C0BA}">
      <dgm:prSet/>
      <dgm:spPr/>
      <dgm:t>
        <a:bodyPr/>
        <a:lstStyle/>
        <a:p>
          <a:endParaRPr lang="en-US"/>
        </a:p>
      </dgm:t>
    </dgm:pt>
    <dgm:pt modelId="{63265F9F-B595-4E92-807E-50C64492B727}" type="sibTrans" cxnId="{5725AE32-C950-4CD3-956B-548D2533C0BA}">
      <dgm:prSet/>
      <dgm:spPr/>
      <dgm:t>
        <a:bodyPr/>
        <a:lstStyle/>
        <a:p>
          <a:endParaRPr lang="en-US"/>
        </a:p>
      </dgm:t>
    </dgm:pt>
    <dgm:pt modelId="{40B00D47-3D5C-4181-B106-17CE74EE94A6}">
      <dgm:prSet custT="1"/>
      <dgm:spPr/>
      <dgm:t>
        <a:bodyPr/>
        <a:lstStyle/>
        <a:p>
          <a:pPr rtl="0"/>
          <a:r>
            <a:rPr lang="en-US" sz="2400" b="1" dirty="0" smtClean="0"/>
            <a:t>Car washes*</a:t>
          </a:r>
          <a:endParaRPr lang="en-US" sz="2400" b="1" dirty="0"/>
        </a:p>
      </dgm:t>
    </dgm:pt>
    <dgm:pt modelId="{527ACE88-281B-42C6-8A59-00FAB42D13A9}" type="parTrans" cxnId="{61C8C715-E4FA-4AD6-B223-0452DD0EF9DB}">
      <dgm:prSet/>
      <dgm:spPr/>
      <dgm:t>
        <a:bodyPr/>
        <a:lstStyle/>
        <a:p>
          <a:endParaRPr lang="en-US"/>
        </a:p>
      </dgm:t>
    </dgm:pt>
    <dgm:pt modelId="{4218C4B1-FF33-449B-B4B6-D2B18159403D}" type="sibTrans" cxnId="{61C8C715-E4FA-4AD6-B223-0452DD0EF9DB}">
      <dgm:prSet/>
      <dgm:spPr/>
      <dgm:t>
        <a:bodyPr/>
        <a:lstStyle/>
        <a:p>
          <a:endParaRPr lang="en-US"/>
        </a:p>
      </dgm:t>
    </dgm:pt>
    <dgm:pt modelId="{90B66B8B-DCF4-4A94-B609-EA83F2C4560D}" type="pres">
      <dgm:prSet presAssocID="{CED1DF6F-B7D7-4F55-BD8F-4930F5A07257}" presName="Name0" presStyleCnt="0">
        <dgm:presLayoutVars>
          <dgm:dir/>
          <dgm:animLvl val="lvl"/>
          <dgm:resizeHandles val="exact"/>
        </dgm:presLayoutVars>
      </dgm:prSet>
      <dgm:spPr/>
      <dgm:t>
        <a:bodyPr/>
        <a:lstStyle/>
        <a:p>
          <a:endParaRPr lang="en-US"/>
        </a:p>
      </dgm:t>
    </dgm:pt>
    <dgm:pt modelId="{86FBB507-9F6E-4F8C-9AFC-1224CBE05DD4}" type="pres">
      <dgm:prSet presAssocID="{D16F1700-1453-4BAE-961A-BE1EE9A8A444}" presName="linNode" presStyleCnt="0"/>
      <dgm:spPr/>
    </dgm:pt>
    <dgm:pt modelId="{B704C7C6-E6DC-4462-A78C-2EBFFBA17D6B}" type="pres">
      <dgm:prSet presAssocID="{D16F1700-1453-4BAE-961A-BE1EE9A8A444}" presName="parentText" presStyleLbl="node1" presStyleIdx="0" presStyleCnt="2" custScaleY="72018">
        <dgm:presLayoutVars>
          <dgm:chMax val="1"/>
          <dgm:bulletEnabled val="1"/>
        </dgm:presLayoutVars>
      </dgm:prSet>
      <dgm:spPr/>
      <dgm:t>
        <a:bodyPr/>
        <a:lstStyle/>
        <a:p>
          <a:endParaRPr lang="en-US"/>
        </a:p>
      </dgm:t>
    </dgm:pt>
    <dgm:pt modelId="{0DEB9819-A941-469C-851D-A06285825792}" type="pres">
      <dgm:prSet presAssocID="{D16F1700-1453-4BAE-961A-BE1EE9A8A444}" presName="descendantText" presStyleLbl="alignAccFollowNode1" presStyleIdx="0" presStyleCnt="2" custScaleY="94163" custLinFactNeighborY="-3570">
        <dgm:presLayoutVars>
          <dgm:bulletEnabled val="1"/>
        </dgm:presLayoutVars>
      </dgm:prSet>
      <dgm:spPr/>
      <dgm:t>
        <a:bodyPr/>
        <a:lstStyle/>
        <a:p>
          <a:endParaRPr lang="en-US"/>
        </a:p>
      </dgm:t>
    </dgm:pt>
    <dgm:pt modelId="{9BA57ED1-E425-4B0F-83F5-52D1D539662A}" type="pres">
      <dgm:prSet presAssocID="{649AD1F1-0ED1-4482-978A-1A3983381F12}" presName="sp" presStyleCnt="0"/>
      <dgm:spPr/>
    </dgm:pt>
    <dgm:pt modelId="{8E55E45D-6E24-4242-93A0-844B41280E3E}" type="pres">
      <dgm:prSet presAssocID="{D3DCB48C-D438-498A-B099-D40C6085797A}" presName="linNode" presStyleCnt="0"/>
      <dgm:spPr/>
    </dgm:pt>
    <dgm:pt modelId="{C7E1AE82-3349-41BB-810F-65DC9C087A9F}" type="pres">
      <dgm:prSet presAssocID="{D3DCB48C-D438-498A-B099-D40C6085797A}" presName="parentText" presStyleLbl="node1" presStyleIdx="1" presStyleCnt="2" custScaleY="66473">
        <dgm:presLayoutVars>
          <dgm:chMax val="1"/>
          <dgm:bulletEnabled val="1"/>
        </dgm:presLayoutVars>
      </dgm:prSet>
      <dgm:spPr/>
      <dgm:t>
        <a:bodyPr/>
        <a:lstStyle/>
        <a:p>
          <a:endParaRPr lang="en-US"/>
        </a:p>
      </dgm:t>
    </dgm:pt>
    <dgm:pt modelId="{428F41BE-7642-4A3D-94C8-594E66AA4432}" type="pres">
      <dgm:prSet presAssocID="{D3DCB48C-D438-498A-B099-D40C6085797A}" presName="descendantText" presStyleLbl="alignAccFollowNode1" presStyleIdx="1" presStyleCnt="2" custScaleY="89617">
        <dgm:presLayoutVars>
          <dgm:bulletEnabled val="1"/>
        </dgm:presLayoutVars>
      </dgm:prSet>
      <dgm:spPr/>
      <dgm:t>
        <a:bodyPr/>
        <a:lstStyle/>
        <a:p>
          <a:endParaRPr lang="en-US"/>
        </a:p>
      </dgm:t>
    </dgm:pt>
  </dgm:ptLst>
  <dgm:cxnLst>
    <dgm:cxn modelId="{C33C1BCE-DC07-400F-BDF3-1181C347E145}" type="presOf" srcId="{43B69B8B-54E9-4718-B674-29E358EBAD2A}" destId="{428F41BE-7642-4A3D-94C8-594E66AA4432}" srcOrd="0" destOrd="2" presId="urn:microsoft.com/office/officeart/2005/8/layout/vList5"/>
    <dgm:cxn modelId="{C0151C58-40A6-4DCD-B81F-79CD6BC4D4B3}" type="presOf" srcId="{549DA890-8072-4471-B1B3-D82AFD5E6C27}" destId="{0DEB9819-A941-469C-851D-A06285825792}" srcOrd="0" destOrd="0" presId="urn:microsoft.com/office/officeart/2005/8/layout/vList5"/>
    <dgm:cxn modelId="{4A957D8B-8F09-48E2-81D3-7866C79BEFCF}" srcId="{D16F1700-1453-4BAE-961A-BE1EE9A8A444}" destId="{80254F25-BC98-4DB0-9AB8-733F96EEC7A1}" srcOrd="3" destOrd="0" parTransId="{B664F389-B86A-45F5-82EF-D84A5583D61C}" sibTransId="{608CAB81-0B28-4996-8C13-0C42B9AEE08E}"/>
    <dgm:cxn modelId="{1B73FD8F-86B3-42C4-85AC-5A683574BF81}" type="presOf" srcId="{AE224D0E-E779-42E6-858A-60D696F6CBBF}" destId="{428F41BE-7642-4A3D-94C8-594E66AA4432}" srcOrd="0" destOrd="3" presId="urn:microsoft.com/office/officeart/2005/8/layout/vList5"/>
    <dgm:cxn modelId="{BBC26E35-1717-4DC2-90DD-0CE4D4D78581}" srcId="{CED1DF6F-B7D7-4F55-BD8F-4930F5A07257}" destId="{D16F1700-1453-4BAE-961A-BE1EE9A8A444}" srcOrd="0" destOrd="0" parTransId="{6D7C29EB-9BF3-42C2-9001-F183CF21CDCD}" sibTransId="{649AD1F1-0ED1-4482-978A-1A3983381F12}"/>
    <dgm:cxn modelId="{2B520A7E-ED37-46B8-8FAF-B8231F0F9E71}" srcId="{D3DCB48C-D438-498A-B099-D40C6085797A}" destId="{D36E4B28-12BD-4652-9FCF-F16902FA888D}" srcOrd="1" destOrd="0" parTransId="{6BB8A7CC-833C-445C-AA30-D45F4E7F000A}" sibTransId="{DA009ECE-9AA8-41A9-B64F-5F4FB38E99D2}"/>
    <dgm:cxn modelId="{3639CE29-7CA4-4274-9A79-61ACEBDF8958}" type="presOf" srcId="{D16F1700-1453-4BAE-961A-BE1EE9A8A444}" destId="{B704C7C6-E6DC-4462-A78C-2EBFFBA17D6B}" srcOrd="0" destOrd="0" presId="urn:microsoft.com/office/officeart/2005/8/layout/vList5"/>
    <dgm:cxn modelId="{F31DD641-B6F5-432E-8B3B-F7AE7346F944}" type="presOf" srcId="{D3DCB48C-D438-498A-B099-D40C6085797A}" destId="{C7E1AE82-3349-41BB-810F-65DC9C087A9F}" srcOrd="0" destOrd="0" presId="urn:microsoft.com/office/officeart/2005/8/layout/vList5"/>
    <dgm:cxn modelId="{4B3AD11C-622D-40FE-9BDA-5E77F83699B5}" type="presOf" srcId="{80254F25-BC98-4DB0-9AB8-733F96EEC7A1}" destId="{0DEB9819-A941-469C-851D-A06285825792}" srcOrd="0" destOrd="3" presId="urn:microsoft.com/office/officeart/2005/8/layout/vList5"/>
    <dgm:cxn modelId="{C574D16C-9543-40F3-B29E-1B89BAC8F86A}" srcId="{D3DCB48C-D438-498A-B099-D40C6085797A}" destId="{43B69B8B-54E9-4718-B674-29E358EBAD2A}" srcOrd="2" destOrd="0" parTransId="{4883F459-FB70-4279-96F3-4F1EDD840CBC}" sibTransId="{40961E8A-8597-40ED-AD27-537E1F6EB39A}"/>
    <dgm:cxn modelId="{D11F89C7-A574-4B95-97DF-861835F5E5FE}" type="presOf" srcId="{600D6C6D-6720-4E64-9A96-FD7C927DE04D}" destId="{428F41BE-7642-4A3D-94C8-594E66AA4432}" srcOrd="0" destOrd="0" presId="urn:microsoft.com/office/officeart/2005/8/layout/vList5"/>
    <dgm:cxn modelId="{EF53E61C-FFB4-4785-8265-84AD8BAE0B21}" srcId="{D16F1700-1453-4BAE-961A-BE1EE9A8A444}" destId="{DEDFABC5-A3A1-4392-BEF3-68A1D3016D52}" srcOrd="1" destOrd="0" parTransId="{5EA438C9-5294-41EA-B80D-B205AEFD4630}" sibTransId="{465FF960-9220-4904-BFBB-7F84FDD13DE5}"/>
    <dgm:cxn modelId="{4C39B4C9-85DE-4B93-A8B7-EBC8CCE75562}" srcId="{D16F1700-1453-4BAE-961A-BE1EE9A8A444}" destId="{5E05BB31-9D0D-4664-BA2C-C41BC159FA3C}" srcOrd="2" destOrd="0" parTransId="{B866F35B-2CA2-4D7A-897A-4B98BAC2BA46}" sibTransId="{6180784B-C104-474C-ABAA-20CFAD8D0827}"/>
    <dgm:cxn modelId="{92B3A709-5230-4C76-B5BA-B35774226963}" type="presOf" srcId="{CED1DF6F-B7D7-4F55-BD8F-4930F5A07257}" destId="{90B66B8B-DCF4-4A94-B609-EA83F2C4560D}" srcOrd="0" destOrd="0" presId="urn:microsoft.com/office/officeart/2005/8/layout/vList5"/>
    <dgm:cxn modelId="{50DB17BA-C715-490F-AF5C-0F47B1043D6E}" type="presOf" srcId="{DEDFABC5-A3A1-4392-BEF3-68A1D3016D52}" destId="{0DEB9819-A941-469C-851D-A06285825792}" srcOrd="0" destOrd="1" presId="urn:microsoft.com/office/officeart/2005/8/layout/vList5"/>
    <dgm:cxn modelId="{E869DBBA-2128-4C58-9AA4-3E2EE9613580}" type="presOf" srcId="{40B00D47-3D5C-4181-B106-17CE74EE94A6}" destId="{428F41BE-7642-4A3D-94C8-594E66AA4432}" srcOrd="0" destOrd="4" presId="urn:microsoft.com/office/officeart/2005/8/layout/vList5"/>
    <dgm:cxn modelId="{F416CCCE-7E25-4340-9E8D-057D53E29717}" srcId="{D16F1700-1453-4BAE-961A-BE1EE9A8A444}" destId="{549DA890-8072-4471-B1B3-D82AFD5E6C27}" srcOrd="0" destOrd="0" parTransId="{5799F5ED-180C-4945-87D4-132038B9065A}" sibTransId="{98CD590D-4C90-4BE9-9FB9-22F2037EB832}"/>
    <dgm:cxn modelId="{61C8C715-E4FA-4AD6-B223-0452DD0EF9DB}" srcId="{D3DCB48C-D438-498A-B099-D40C6085797A}" destId="{40B00D47-3D5C-4181-B106-17CE74EE94A6}" srcOrd="4" destOrd="0" parTransId="{527ACE88-281B-42C6-8A59-00FAB42D13A9}" sibTransId="{4218C4B1-FF33-449B-B4B6-D2B18159403D}"/>
    <dgm:cxn modelId="{53089DBD-4844-4C07-B929-E3ACD274B7DD}" srcId="{CED1DF6F-B7D7-4F55-BD8F-4930F5A07257}" destId="{D3DCB48C-D438-498A-B099-D40C6085797A}" srcOrd="1" destOrd="0" parTransId="{E251C602-B168-428C-A717-7D891045CE25}" sibTransId="{83203A61-5BC4-48FA-B1B7-36525C757D5A}"/>
    <dgm:cxn modelId="{00A8166F-56EC-469E-A831-8CBED299694D}" type="presOf" srcId="{5E05BB31-9D0D-4664-BA2C-C41BC159FA3C}" destId="{0DEB9819-A941-469C-851D-A06285825792}" srcOrd="0" destOrd="2" presId="urn:microsoft.com/office/officeart/2005/8/layout/vList5"/>
    <dgm:cxn modelId="{4B767F9B-EB4B-404E-8B85-0DB40CABFB47}" type="presOf" srcId="{45C9C3F9-52AB-4540-8529-EE6B23AC0AB3}" destId="{0DEB9819-A941-469C-851D-A06285825792}" srcOrd="0" destOrd="4" presId="urn:microsoft.com/office/officeart/2005/8/layout/vList5"/>
    <dgm:cxn modelId="{5725AE32-C950-4CD3-956B-548D2533C0BA}" srcId="{D3DCB48C-D438-498A-B099-D40C6085797A}" destId="{AE224D0E-E779-42E6-858A-60D696F6CBBF}" srcOrd="3" destOrd="0" parTransId="{CD5CB589-F45F-461B-BB3E-53FC34BB6C1A}" sibTransId="{63265F9F-B595-4E92-807E-50C64492B727}"/>
    <dgm:cxn modelId="{712B123D-95A1-4010-AC5F-E0DB954FE311}" srcId="{D3DCB48C-D438-498A-B099-D40C6085797A}" destId="{600D6C6D-6720-4E64-9A96-FD7C927DE04D}" srcOrd="0" destOrd="0" parTransId="{0619F8B1-73D1-4FEA-9418-8D59791CA610}" sibTransId="{DCBDC202-1F16-4808-B7DE-D9813C6651F6}"/>
    <dgm:cxn modelId="{D6A69FC1-1716-48A6-AB2A-C34E4B0E639F}" type="presOf" srcId="{D36E4B28-12BD-4652-9FCF-F16902FA888D}" destId="{428F41BE-7642-4A3D-94C8-594E66AA4432}" srcOrd="0" destOrd="1" presId="urn:microsoft.com/office/officeart/2005/8/layout/vList5"/>
    <dgm:cxn modelId="{2A6780D1-94E3-4469-A78C-03B3B33DE706}" srcId="{D16F1700-1453-4BAE-961A-BE1EE9A8A444}" destId="{45C9C3F9-52AB-4540-8529-EE6B23AC0AB3}" srcOrd="4" destOrd="0" parTransId="{27016AB2-4801-48B0-B0FC-1B1BE67758FF}" sibTransId="{79968955-C3E9-498E-8AC8-7BA3178EDFC5}"/>
    <dgm:cxn modelId="{D88B7715-EC4C-40E6-88D1-143341CFA4D5}" type="presParOf" srcId="{90B66B8B-DCF4-4A94-B609-EA83F2C4560D}" destId="{86FBB507-9F6E-4F8C-9AFC-1224CBE05DD4}" srcOrd="0" destOrd="0" presId="urn:microsoft.com/office/officeart/2005/8/layout/vList5"/>
    <dgm:cxn modelId="{8C03C44D-8E4F-4B21-8820-156D8BF46581}" type="presParOf" srcId="{86FBB507-9F6E-4F8C-9AFC-1224CBE05DD4}" destId="{B704C7C6-E6DC-4462-A78C-2EBFFBA17D6B}" srcOrd="0" destOrd="0" presId="urn:microsoft.com/office/officeart/2005/8/layout/vList5"/>
    <dgm:cxn modelId="{A1C2802C-3CD1-48C0-9501-274247C2D5E2}" type="presParOf" srcId="{86FBB507-9F6E-4F8C-9AFC-1224CBE05DD4}" destId="{0DEB9819-A941-469C-851D-A06285825792}" srcOrd="1" destOrd="0" presId="urn:microsoft.com/office/officeart/2005/8/layout/vList5"/>
    <dgm:cxn modelId="{23C9398B-64EC-48F2-9143-985F408FBAFC}" type="presParOf" srcId="{90B66B8B-DCF4-4A94-B609-EA83F2C4560D}" destId="{9BA57ED1-E425-4B0F-83F5-52D1D539662A}" srcOrd="1" destOrd="0" presId="urn:microsoft.com/office/officeart/2005/8/layout/vList5"/>
    <dgm:cxn modelId="{563BF8BE-A710-4077-B7A5-2EA714709857}" type="presParOf" srcId="{90B66B8B-DCF4-4A94-B609-EA83F2C4560D}" destId="{8E55E45D-6E24-4242-93A0-844B41280E3E}" srcOrd="2" destOrd="0" presId="urn:microsoft.com/office/officeart/2005/8/layout/vList5"/>
    <dgm:cxn modelId="{9A05B880-6C8D-484D-B095-45873AF8A639}" type="presParOf" srcId="{8E55E45D-6E24-4242-93A0-844B41280E3E}" destId="{C7E1AE82-3349-41BB-810F-65DC9C087A9F}" srcOrd="0" destOrd="0" presId="urn:microsoft.com/office/officeart/2005/8/layout/vList5"/>
    <dgm:cxn modelId="{DA679F2F-5B28-4BC2-B41A-B0C32C4EEB9D}" type="presParOf" srcId="{8E55E45D-6E24-4242-93A0-844B41280E3E}" destId="{428F41BE-7642-4A3D-94C8-594E66AA4432}"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9" tIns="46590" rIns="93179" bIns="46590" rtlCol="0"/>
          <a:lstStyle>
            <a:lvl1pPr algn="l">
              <a:defRPr sz="1200"/>
            </a:lvl1pPr>
          </a:lstStyle>
          <a:p>
            <a:r>
              <a:rPr lang="en-US"/>
              <a:t>Business Income 2017 TY</a:t>
            </a:r>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9" tIns="46590" rIns="93179" bIns="46590" rtlCol="0"/>
          <a:lstStyle>
            <a:lvl1pPr algn="r">
              <a:defRPr sz="1200"/>
            </a:lvl1pPr>
          </a:lstStyle>
          <a:p>
            <a:fld id="{7D65428D-D61E-49FA-A5E6-05065E50024A}" type="datetime1">
              <a:rPr lang="en-US" smtClean="0"/>
              <a:pPr/>
              <a:t>12/26/18</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9" tIns="46590" rIns="93179" bIns="4659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9" tIns="46590" rIns="93179" bIns="46590" rtlCol="0" anchor="b"/>
          <a:lstStyle>
            <a:lvl1pPr algn="r">
              <a:defRPr sz="1200"/>
            </a:lvl1pPr>
          </a:lstStyle>
          <a:p>
            <a:fld id="{D66B78C1-D8D5-490E-836F-8F38B6047595}"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4528850"/>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9" tIns="46590" rIns="93179" bIns="46590" rtlCol="0"/>
          <a:lstStyle>
            <a:lvl1pPr algn="l">
              <a:defRPr sz="1200"/>
            </a:lvl1pPr>
          </a:lstStyle>
          <a:p>
            <a:r>
              <a:rPr lang="en-US"/>
              <a:t>Business Income 2017 TY</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9" tIns="46590" rIns="93179" bIns="46590" rtlCol="0"/>
          <a:lstStyle>
            <a:lvl1pPr algn="r">
              <a:defRPr sz="1200"/>
            </a:lvl1pPr>
          </a:lstStyle>
          <a:p>
            <a:fld id="{2BCA8458-0E6E-4966-A1A6-AF5F8F88400B}" type="datetime1">
              <a:rPr lang="en-US" smtClean="0"/>
              <a:pPr/>
              <a:t>12/26/18</a:t>
            </a:fld>
            <a:endParaRPr lang="en-US" dirty="0"/>
          </a:p>
        </p:txBody>
      </p:sp>
      <p:sp>
        <p:nvSpPr>
          <p:cNvPr id="4" name="Slide Image Placeholder 3"/>
          <p:cNvSpPr>
            <a:spLocks noGrp="1" noRot="1" noChangeAspect="1"/>
          </p:cNvSpPr>
          <p:nvPr>
            <p:ph type="sldImg" idx="2"/>
          </p:nvPr>
        </p:nvSpPr>
        <p:spPr>
          <a:xfrm>
            <a:off x="407988" y="696913"/>
            <a:ext cx="6196012" cy="3486150"/>
          </a:xfrm>
          <a:prstGeom prst="rect">
            <a:avLst/>
          </a:prstGeom>
          <a:noFill/>
          <a:ln w="12700">
            <a:solidFill>
              <a:prstClr val="black"/>
            </a:solidFill>
          </a:ln>
        </p:spPr>
        <p:txBody>
          <a:bodyPr vert="horz" lIns="93179" tIns="46590" rIns="93179" bIns="46590"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9" tIns="46590" rIns="93179" bIns="4659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9" tIns="46590" rIns="93179" bIns="4659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9" tIns="46590" rIns="93179" bIns="46590" rtlCol="0" anchor="b"/>
          <a:lstStyle>
            <a:lvl1pPr algn="r">
              <a:defRPr sz="1200"/>
            </a:lvl1pPr>
          </a:lstStyle>
          <a:p>
            <a:fld id="{493D3F23-AD5A-4D1A-94BD-79F15D43E731}" type="slidenum">
              <a:rPr lang="en-US" smtClean="0"/>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03787422"/>
      </p:ext>
    </p:extLst>
  </p:cSld>
  <p:clrMap bg1="lt1" tx1="dk1" bg2="lt2" tx2="dk2" accent1="accent1" accent2="accent2" accent3="accent3" accent4="accent4" accent5="accent5" accent6="accent6" hlink="hlink" folHlink="folHlink"/>
  <p:hf ftr="0"/>
  <p:notesStyle>
    <a:lvl1pPr marL="171450" indent="-171450" algn="l" defTabSz="914400" rtl="0" eaLnBrk="1" latinLnBrk="0" hangingPunct="1">
      <a:buFont typeface="Arial" panose="020B0604020202020204" pitchFamily="34" charset="0"/>
      <a:buChar char="•"/>
      <a:defRPr sz="1200" b="1" kern="1200">
        <a:solidFill>
          <a:schemeClr val="tx1"/>
        </a:solidFill>
        <a:latin typeface="+mn-lt"/>
        <a:ea typeface="+mn-ea"/>
        <a:cs typeface="+mn-cs"/>
      </a:defRPr>
    </a:lvl1pPr>
    <a:lvl2pPr marL="628650" indent="-171450" algn="l" defTabSz="914400" rtl="0" eaLnBrk="1" latinLnBrk="0" hangingPunct="1">
      <a:buFont typeface="Arial" panose="020B0604020202020204" pitchFamily="34" charset="0"/>
      <a:buChar char="•"/>
      <a:defRPr sz="1200" b="1" kern="1200">
        <a:solidFill>
          <a:schemeClr val="tx1"/>
        </a:solidFill>
        <a:latin typeface="+mn-lt"/>
        <a:ea typeface="+mn-ea"/>
        <a:cs typeface="+mn-cs"/>
      </a:defRPr>
    </a:lvl2pPr>
    <a:lvl3pPr marL="1085850" indent="-171450" algn="l" defTabSz="914400" rtl="0" eaLnBrk="1" latinLnBrk="0" hangingPunct="1">
      <a:buFont typeface="Arial" panose="020B0604020202020204" pitchFamily="34" charset="0"/>
      <a:buChar char="•"/>
      <a:defRPr sz="1200" b="1" kern="1200">
        <a:solidFill>
          <a:schemeClr val="tx1"/>
        </a:solidFill>
        <a:latin typeface="+mn-lt"/>
        <a:ea typeface="+mn-ea"/>
        <a:cs typeface="+mn-cs"/>
      </a:defRPr>
    </a:lvl3pPr>
    <a:lvl4pPr marL="1543050" indent="-171450" algn="l" defTabSz="914400" rtl="0" eaLnBrk="1" latinLnBrk="0" hangingPunct="1">
      <a:buFont typeface="Arial" panose="020B0604020202020204" pitchFamily="34" charset="0"/>
      <a:buChar char="•"/>
      <a:defRPr sz="1200" b="1" kern="1200">
        <a:solidFill>
          <a:schemeClr val="tx1"/>
        </a:solidFill>
        <a:latin typeface="+mn-lt"/>
        <a:ea typeface="+mn-ea"/>
        <a:cs typeface="+mn-cs"/>
      </a:defRPr>
    </a:lvl4pPr>
    <a:lvl5pPr marL="2000250" indent="-171450" algn="l" defTabSz="914400" rtl="0" eaLnBrk="1" latinLnBrk="0" hangingPunct="1">
      <a:buFont typeface="Arial" panose="020B0604020202020204" pitchFamily="34" charset="0"/>
      <a:buChar char="•"/>
      <a:defRPr sz="1200" b="1"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7"/>
          <p:cNvSpPr txBox="1">
            <a:spLocks noGrp="1" noChangeArrowheads="1"/>
          </p:cNvSpPr>
          <p:nvPr/>
        </p:nvSpPr>
        <p:spPr bwMode="auto">
          <a:xfrm>
            <a:off x="3970673" y="8829846"/>
            <a:ext cx="3038155" cy="464979"/>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lIns="93167" tIns="46584" rIns="93167" bIns="46584" anchor="b"/>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2A8BF0DD-B6B7-4E42-806D-2132CB24E43C}" type="slidenum">
              <a:rPr lang="en-US" altLang="en-US">
                <a:solidFill>
                  <a:srgbClr val="000000"/>
                </a:solidFill>
                <a:ea typeface="MS PGothic" pitchFamily="34" charset="-128"/>
              </a:rPr>
              <a:pPr algn="r" eaLnBrk="1" hangingPunct="1">
                <a:spcBef>
                  <a:spcPct val="0"/>
                </a:spcBef>
              </a:pPr>
              <a:t>1</a:t>
            </a:fld>
            <a:endParaRPr lang="en-US" altLang="en-US" dirty="0">
              <a:solidFill>
                <a:srgbClr val="000000"/>
              </a:solidFill>
              <a:ea typeface="MS PGothic" pitchFamily="34" charset="-128"/>
            </a:endParaRPr>
          </a:p>
        </p:txBody>
      </p:sp>
      <p:sp>
        <p:nvSpPr>
          <p:cNvPr id="79875" name="Rectangle 2"/>
          <p:cNvSpPr>
            <a:spLocks noGrp="1" noRot="1" noChangeAspect="1" noChangeArrowheads="1" noTextEdit="1"/>
          </p:cNvSpPr>
          <p:nvPr>
            <p:ph type="sldImg"/>
          </p:nvPr>
        </p:nvSpPr>
        <p:spPr bwMode="auto">
          <a:xfrm>
            <a:off x="407988" y="696913"/>
            <a:ext cx="6196012" cy="3486150"/>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79876" name="Rectangle 3"/>
          <p:cNvSpPr>
            <a:spLocks noGrp="1" noChangeArrowheads="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None/>
            </a:pPr>
            <a:r>
              <a:rPr lang="en-US" altLang="en-US" dirty="0" smtClean="0"/>
              <a:t>Release</a:t>
            </a:r>
            <a:r>
              <a:rPr lang="en-US" altLang="en-US" baseline="0" dirty="0" smtClean="0"/>
              <a:t> 2 slide changes:</a:t>
            </a:r>
            <a:endParaRPr lang="en-US" altLang="en-US" baseline="0" dirty="0" smtClean="0"/>
          </a:p>
          <a:p>
            <a:pPr eaLnBrk="1" hangingPunct="1">
              <a:spcBef>
                <a:spcPct val="0"/>
              </a:spcBef>
              <a:buNone/>
            </a:pPr>
            <a:r>
              <a:rPr lang="en-US" altLang="en-US" baseline="0" dirty="0" smtClean="0"/>
              <a:t>#</a:t>
            </a:r>
            <a:r>
              <a:rPr lang="en-US" altLang="en-US" baseline="0" dirty="0" smtClean="0"/>
              <a:t>12, 13, 23 – Now able to expense purchases, negating the need for inventories – in scope</a:t>
            </a:r>
            <a:endParaRPr lang="en-US" altLang="en-US" baseline="0" dirty="0" smtClean="0"/>
          </a:p>
          <a:p>
            <a:pPr marL="171450" marR="0" indent="-17145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r>
              <a:rPr lang="en-US" altLang="en-US" baseline="0" dirty="0" smtClean="0"/>
              <a:t>#29 – changed to indicate all contract labor payments are out of scope</a:t>
            </a:r>
          </a:p>
          <a:p>
            <a:pPr eaLnBrk="1" hangingPunct="1">
              <a:spcBef>
                <a:spcPct val="0"/>
              </a:spcBef>
              <a:buNone/>
            </a:pPr>
            <a:r>
              <a:rPr lang="en-US" altLang="en-US" baseline="0" dirty="0" smtClean="0"/>
              <a:t>#</a:t>
            </a:r>
            <a:r>
              <a:rPr lang="en-US" altLang="en-US" baseline="0" dirty="0" smtClean="0"/>
              <a:t>31, 32 – clarified footnote wording</a:t>
            </a:r>
          </a:p>
          <a:p>
            <a:pPr eaLnBrk="1" hangingPunct="1">
              <a:spcBef>
                <a:spcPct val="0"/>
              </a:spcBef>
              <a:buNone/>
            </a:pPr>
            <a:r>
              <a:rPr lang="en-US" altLang="en-US" baseline="0" dirty="0" smtClean="0"/>
              <a:t>#33 – clarified that taxpayer makes the determination</a:t>
            </a:r>
          </a:p>
          <a:p>
            <a:pPr eaLnBrk="1" hangingPunct="1">
              <a:spcBef>
                <a:spcPct val="0"/>
              </a:spcBef>
              <a:buNone/>
            </a:pPr>
            <a:r>
              <a:rPr lang="en-US" altLang="en-US" baseline="0" dirty="0" smtClean="0"/>
              <a:t>#39 – removed reference to inventory under de minimis (new law for cash-basis taxpayers allows immediate expensing of purchases)</a:t>
            </a:r>
          </a:p>
          <a:p>
            <a:pPr eaLnBrk="1" hangingPunct="1">
              <a:spcBef>
                <a:spcPct val="0"/>
              </a:spcBef>
              <a:buNone/>
            </a:pPr>
            <a:r>
              <a:rPr lang="en-US" altLang="en-US" baseline="0" dirty="0" smtClean="0"/>
              <a:t>#46 – expanded how to enter in TaxSlayer</a:t>
            </a:r>
            <a:endParaRPr lang="en-US" altLang="en-US" dirty="0" smtClean="0"/>
          </a:p>
          <a:p>
            <a:pPr eaLnBrk="1" hangingPunct="1">
              <a:spcBef>
                <a:spcPct val="0"/>
              </a:spcBef>
            </a:pPr>
            <a:endParaRPr lang="en-US" altLang="en-US" dirty="0" smtClean="0"/>
          </a:p>
          <a:p>
            <a:pPr eaLnBrk="1" hangingPunct="1">
              <a:spcBef>
                <a:spcPct val="0"/>
              </a:spcBef>
            </a:pPr>
            <a:r>
              <a:rPr lang="en-US" altLang="en-US" dirty="0" smtClean="0"/>
              <a:t>Most</a:t>
            </a:r>
            <a:r>
              <a:rPr lang="en-US" altLang="en-US" baseline="0" dirty="0" smtClean="0"/>
              <a:t> of this lesson is intended for all volunteers</a:t>
            </a:r>
          </a:p>
          <a:p>
            <a:pPr eaLnBrk="1" hangingPunct="1">
              <a:spcBef>
                <a:spcPct val="0"/>
              </a:spcBef>
            </a:pPr>
            <a:r>
              <a:rPr lang="en-US" altLang="en-US" baseline="0" dirty="0" smtClean="0"/>
              <a:t>Comprehensive topics are at the end </a:t>
            </a:r>
          </a:p>
          <a:p>
            <a:pPr lvl="1" eaLnBrk="1" hangingPunct="1">
              <a:spcBef>
                <a:spcPct val="0"/>
              </a:spcBef>
            </a:pPr>
            <a:r>
              <a:rPr lang="en-US" altLang="en-US" baseline="0" dirty="0" smtClean="0"/>
              <a:t>New counselors should be aware of these topics</a:t>
            </a:r>
          </a:p>
          <a:p>
            <a:pPr lvl="1" eaLnBrk="1" hangingPunct="1">
              <a:spcBef>
                <a:spcPct val="0"/>
              </a:spcBef>
            </a:pPr>
            <a:r>
              <a:rPr lang="en-US" altLang="en-US" baseline="0" dirty="0" smtClean="0"/>
              <a:t>Experienced counselors should have a good working knowledge</a:t>
            </a:r>
          </a:p>
          <a:p>
            <a:pPr eaLnBrk="1" hangingPunct="1">
              <a:spcBef>
                <a:spcPct val="0"/>
              </a:spcBef>
            </a:pPr>
            <a:r>
              <a:rPr lang="en-US" altLang="en-US" baseline="0" dirty="0" smtClean="0"/>
              <a:t>Emphasis should be placed on the interview – determine whether the return is in scope or not BEFORE starting the return</a:t>
            </a:r>
            <a:endParaRPr lang="en-US" altLang="en-US" dirty="0"/>
          </a:p>
        </p:txBody>
      </p:sp>
      <p:sp>
        <p:nvSpPr>
          <p:cNvPr id="2" name="Date Placeholder 1"/>
          <p:cNvSpPr>
            <a:spLocks noGrp="1"/>
          </p:cNvSpPr>
          <p:nvPr>
            <p:ph type="dt" idx="10"/>
          </p:nvPr>
        </p:nvSpPr>
        <p:spPr/>
        <p:txBody>
          <a:bodyPr/>
          <a:lstStyle/>
          <a:p>
            <a:fld id="{61C11387-4C39-4168-B9E0-F92C913E08AB}" type="datetime1">
              <a:rPr lang="en-US" smtClean="0"/>
              <a:pPr/>
              <a:t>12/26/18</a:t>
            </a:fld>
            <a:endParaRPr lang="en-US" dirty="0"/>
          </a:p>
        </p:txBody>
      </p:sp>
      <p:sp>
        <p:nvSpPr>
          <p:cNvPr id="3" name="Header Placeholder 2"/>
          <p:cNvSpPr>
            <a:spLocks noGrp="1"/>
          </p:cNvSpPr>
          <p:nvPr>
            <p:ph type="hdr" sz="quarter" idx="11"/>
          </p:nvPr>
        </p:nvSpPr>
        <p:spPr/>
        <p:txBody>
          <a:bodyPr/>
          <a:lstStyle/>
          <a:p>
            <a:r>
              <a:rPr lang="en-US"/>
              <a:t>Business Income 2017 TY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73379569"/>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xfrm>
            <a:off x="407988" y="696913"/>
            <a:ext cx="6196012" cy="3486150"/>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marL="173196" indent="-173196">
              <a:spcBef>
                <a:spcPct val="0"/>
              </a:spcBef>
              <a:buFontTx/>
              <a:buChar char="•"/>
            </a:pPr>
            <a:r>
              <a:rPr lang="en-US" altLang="en-US" dirty="0"/>
              <a:t>IRS new simplified method </a:t>
            </a:r>
          </a:p>
          <a:p>
            <a:pPr marL="639250" lvl="1" indent="-173196">
              <a:spcBef>
                <a:spcPct val="0"/>
              </a:spcBef>
              <a:buFontTx/>
              <a:buChar char="•"/>
            </a:pPr>
            <a:r>
              <a:rPr lang="en-US" altLang="en-US" dirty="0"/>
              <a:t>Still requires regular and exclusive use of the office in the home</a:t>
            </a:r>
          </a:p>
          <a:p>
            <a:pPr marL="639250" lvl="1" indent="-173196">
              <a:spcBef>
                <a:spcPct val="0"/>
              </a:spcBef>
              <a:buFontTx/>
              <a:buChar char="•"/>
            </a:pPr>
            <a:r>
              <a:rPr lang="en-US" altLang="en-US" dirty="0"/>
              <a:t>Can be far less than the regular method would yield</a:t>
            </a:r>
          </a:p>
          <a:p>
            <a:pPr marL="639250" lvl="1" indent="-173196">
              <a:spcBef>
                <a:spcPct val="0"/>
              </a:spcBef>
              <a:buFontTx/>
              <a:buChar char="•"/>
            </a:pPr>
            <a:r>
              <a:rPr lang="en-US" altLang="en-US" dirty="0"/>
              <a:t>Taxpayers with a home office that they believe can be deducted would be well served to see a paid preparer</a:t>
            </a:r>
          </a:p>
        </p:txBody>
      </p:sp>
      <p:sp>
        <p:nvSpPr>
          <p:cNvPr id="92164"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764" indent="-289710">
              <a:spcBef>
                <a:spcPct val="30000"/>
              </a:spcBef>
              <a:defRPr sz="1200">
                <a:solidFill>
                  <a:schemeClr val="tx1"/>
                </a:solidFill>
                <a:latin typeface="Calibri" pitchFamily="34" charset="0"/>
              </a:defRPr>
            </a:lvl2pPr>
            <a:lvl3pPr marL="1163561" indent="-231452">
              <a:spcBef>
                <a:spcPct val="30000"/>
              </a:spcBef>
              <a:defRPr sz="1200">
                <a:solidFill>
                  <a:schemeClr val="tx1"/>
                </a:solidFill>
                <a:latin typeface="Calibri" pitchFamily="34" charset="0"/>
              </a:defRPr>
            </a:lvl3pPr>
            <a:lvl4pPr marL="1629615" indent="-231452">
              <a:spcBef>
                <a:spcPct val="30000"/>
              </a:spcBef>
              <a:defRPr sz="1200">
                <a:solidFill>
                  <a:schemeClr val="tx1"/>
                </a:solidFill>
                <a:latin typeface="Calibri" pitchFamily="34" charset="0"/>
              </a:defRPr>
            </a:lvl4pPr>
            <a:lvl5pPr marL="2095669" indent="-231452">
              <a:spcBef>
                <a:spcPct val="30000"/>
              </a:spcBef>
              <a:defRPr sz="1200">
                <a:solidFill>
                  <a:schemeClr val="tx1"/>
                </a:solidFill>
                <a:latin typeface="Calibri" pitchFamily="34" charset="0"/>
              </a:defRPr>
            </a:lvl5pPr>
            <a:lvl6pPr marL="2549128" indent="-231452" eaLnBrk="0" fontAlgn="base" hangingPunct="0">
              <a:spcBef>
                <a:spcPct val="30000"/>
              </a:spcBef>
              <a:spcAft>
                <a:spcPct val="0"/>
              </a:spcAft>
              <a:defRPr sz="1200">
                <a:solidFill>
                  <a:schemeClr val="tx1"/>
                </a:solidFill>
                <a:latin typeface="Calibri" pitchFamily="34" charset="0"/>
              </a:defRPr>
            </a:lvl6pPr>
            <a:lvl7pPr marL="3002585" indent="-231452" eaLnBrk="0" fontAlgn="base" hangingPunct="0">
              <a:spcBef>
                <a:spcPct val="30000"/>
              </a:spcBef>
              <a:spcAft>
                <a:spcPct val="0"/>
              </a:spcAft>
              <a:defRPr sz="1200">
                <a:solidFill>
                  <a:schemeClr val="tx1"/>
                </a:solidFill>
                <a:latin typeface="Calibri" pitchFamily="34" charset="0"/>
              </a:defRPr>
            </a:lvl7pPr>
            <a:lvl8pPr marL="3456043" indent="-231452" eaLnBrk="0" fontAlgn="base" hangingPunct="0">
              <a:spcBef>
                <a:spcPct val="30000"/>
              </a:spcBef>
              <a:spcAft>
                <a:spcPct val="0"/>
              </a:spcAft>
              <a:defRPr sz="1200">
                <a:solidFill>
                  <a:schemeClr val="tx1"/>
                </a:solidFill>
                <a:latin typeface="Calibri" pitchFamily="34" charset="0"/>
              </a:defRPr>
            </a:lvl8pPr>
            <a:lvl9pPr marL="3909502" indent="-231452" eaLnBrk="0" fontAlgn="base" hangingPunct="0">
              <a:spcBef>
                <a:spcPct val="30000"/>
              </a:spcBef>
              <a:spcAft>
                <a:spcPct val="0"/>
              </a:spcAft>
              <a:defRPr sz="1200">
                <a:solidFill>
                  <a:schemeClr val="tx1"/>
                </a:solidFill>
                <a:latin typeface="Calibri" pitchFamily="34" charset="0"/>
              </a:defRPr>
            </a:lvl9pPr>
          </a:lstStyle>
          <a:p>
            <a:pPr>
              <a:spcBef>
                <a:spcPct val="0"/>
              </a:spcBef>
            </a:pPr>
            <a:fld id="{FF61BB55-63C1-469B-8ECA-A5F6CCFE2F0B}" type="slidenum">
              <a:rPr lang="en-US" altLang="en-US">
                <a:solidFill>
                  <a:srgbClr val="000000"/>
                </a:solidFill>
                <a:ea typeface="MS PGothic" pitchFamily="34" charset="-128"/>
              </a:rPr>
              <a:pPr>
                <a:spcBef>
                  <a:spcPct val="0"/>
                </a:spcBef>
              </a:pPr>
              <a:t>10</a:t>
            </a:fld>
            <a:endParaRPr lang="en-US" altLang="en-US" dirty="0">
              <a:solidFill>
                <a:srgbClr val="000000"/>
              </a:solidFill>
              <a:ea typeface="MS PGothic" pitchFamily="34" charset="-128"/>
            </a:endParaRPr>
          </a:p>
        </p:txBody>
      </p:sp>
      <p:sp>
        <p:nvSpPr>
          <p:cNvPr id="2" name="Date Placeholder 1"/>
          <p:cNvSpPr>
            <a:spLocks noGrp="1"/>
          </p:cNvSpPr>
          <p:nvPr>
            <p:ph type="dt" idx="10"/>
          </p:nvPr>
        </p:nvSpPr>
        <p:spPr/>
        <p:txBody>
          <a:bodyPr/>
          <a:lstStyle/>
          <a:p>
            <a:fld id="{4F4B8E9E-7A69-46AD-A424-54C3CAF3237F}" type="datetime1">
              <a:rPr lang="en-US" smtClean="0"/>
              <a:pPr/>
              <a:t>12/26/18</a:t>
            </a:fld>
            <a:endParaRPr lang="en-US" dirty="0"/>
          </a:p>
        </p:txBody>
      </p:sp>
      <p:sp>
        <p:nvSpPr>
          <p:cNvPr id="3" name="Header Placeholder 2"/>
          <p:cNvSpPr>
            <a:spLocks noGrp="1"/>
          </p:cNvSpPr>
          <p:nvPr>
            <p:ph type="hdr" sz="quarter" idx="11"/>
          </p:nvPr>
        </p:nvSpPr>
        <p:spPr/>
        <p:txBody>
          <a:bodyPr/>
          <a:lstStyle/>
          <a:p>
            <a:r>
              <a:rPr lang="en-US"/>
              <a:t>Business Income 2017 TY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3513891"/>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xfrm>
            <a:off x="407988" y="696913"/>
            <a:ext cx="6196012" cy="3486150"/>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6259" name="Notes Placeholder 2"/>
          <p:cNvSpPr>
            <a:spLocks noGrp="1"/>
          </p:cNvSpPr>
          <p:nvPr>
            <p:ph type="body" idx="1"/>
          </p:nvPr>
        </p:nvSpPr>
        <p:spPr bwMode="auto">
          <a:extLst/>
        </p:spPr>
        <p:txBody>
          <a:bodyPr wrap="square" numCol="1" anchor="t" anchorCtr="0" compatLnSpc="1">
            <a:prstTxWarp prst="textNoShape">
              <a:avLst/>
            </a:prstTxWarp>
          </a:bodyPr>
          <a:lstStyle/>
          <a:p>
            <a:pPr eaLnBrk="1" hangingPunct="1">
              <a:spcBef>
                <a:spcPct val="0"/>
              </a:spcBef>
              <a:defRPr/>
            </a:pPr>
            <a:r>
              <a:rPr lang="en-US" altLang="en-US" dirty="0"/>
              <a:t>Additional information that may be of interest:</a:t>
            </a:r>
          </a:p>
          <a:p>
            <a:pPr marL="174689" indent="-174689">
              <a:spcBef>
                <a:spcPct val="0"/>
              </a:spcBef>
              <a:buFontTx/>
              <a:buChar char="•"/>
              <a:defRPr/>
            </a:pPr>
            <a:r>
              <a:rPr lang="en-US" altLang="en-US" dirty="0"/>
              <a:t>Cash method as opposed to accrual method</a:t>
            </a:r>
          </a:p>
          <a:p>
            <a:pPr marL="640527" lvl="1" indent="-174689">
              <a:spcBef>
                <a:spcPct val="0"/>
              </a:spcBef>
              <a:buFontTx/>
              <a:buChar char="•"/>
              <a:defRPr/>
            </a:pPr>
            <a:r>
              <a:rPr lang="en-US" altLang="en-US" dirty="0"/>
              <a:t>All our Taxpayers normally satisfy the cash method requirement</a:t>
            </a:r>
          </a:p>
          <a:p>
            <a:pPr marL="174689" indent="-174689">
              <a:spcBef>
                <a:spcPct val="0"/>
              </a:spcBef>
              <a:buFontTx/>
              <a:buChar char="•"/>
              <a:defRPr/>
            </a:pPr>
            <a:r>
              <a:rPr lang="en-US" altLang="en-US" dirty="0"/>
              <a:t>All our Taxpayers normally participate in a material way in their business</a:t>
            </a:r>
          </a:p>
          <a:p>
            <a:pPr marL="174689" indent="-174689">
              <a:spcBef>
                <a:spcPct val="0"/>
              </a:spcBef>
              <a:buFontTx/>
              <a:buChar char="•"/>
              <a:defRPr/>
            </a:pPr>
            <a:r>
              <a:rPr lang="en-US" altLang="en-US" dirty="0"/>
              <a:t>Bartering – exchanging goods or services for other goods or services – OOS</a:t>
            </a:r>
          </a:p>
          <a:p>
            <a:pPr marL="640527" lvl="1" indent="-174689">
              <a:spcBef>
                <a:spcPct val="0"/>
              </a:spcBef>
              <a:buFontTx/>
              <a:buChar char="•"/>
              <a:defRPr/>
            </a:pPr>
            <a:r>
              <a:rPr lang="en-US" altLang="en-US" dirty="0"/>
              <a:t>If a Taxpayer says they have received goods or services, refer them to a paid preparer</a:t>
            </a:r>
          </a:p>
          <a:p>
            <a:pPr marL="640527" lvl="1" indent="-174689">
              <a:spcBef>
                <a:spcPct val="0"/>
              </a:spcBef>
              <a:buFontTx/>
              <a:buChar char="•"/>
              <a:defRPr/>
            </a:pPr>
            <a:r>
              <a:rPr lang="en-US" altLang="en-US" dirty="0"/>
              <a:t>The value of what they received must be included in income</a:t>
            </a:r>
          </a:p>
          <a:p>
            <a:pPr marL="174689" indent="-174689">
              <a:spcBef>
                <a:spcPct val="0"/>
              </a:spcBef>
              <a:buFontTx/>
              <a:buChar char="•"/>
              <a:defRPr/>
            </a:pPr>
            <a:r>
              <a:rPr lang="en-US" altLang="en-US" dirty="0"/>
              <a:t>Returns with a business loss have always been out of scope</a:t>
            </a:r>
          </a:p>
          <a:p>
            <a:pPr marL="640527" lvl="1" indent="-174689">
              <a:spcBef>
                <a:spcPct val="0"/>
              </a:spcBef>
              <a:buFontTx/>
              <a:buChar char="•"/>
              <a:defRPr/>
            </a:pPr>
            <a:r>
              <a:rPr lang="en-US" altLang="en-US" dirty="0"/>
              <a:t>If a new Taxpayer comes with a loss carryover, refer to a paid preparer</a:t>
            </a:r>
          </a:p>
        </p:txBody>
      </p:sp>
      <p:sp>
        <p:nvSpPr>
          <p:cNvPr id="93188"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764" indent="-289710">
              <a:spcBef>
                <a:spcPct val="30000"/>
              </a:spcBef>
              <a:defRPr sz="1200">
                <a:solidFill>
                  <a:schemeClr val="tx1"/>
                </a:solidFill>
                <a:latin typeface="Calibri" pitchFamily="34" charset="0"/>
              </a:defRPr>
            </a:lvl2pPr>
            <a:lvl3pPr marL="1163561" indent="-231452">
              <a:spcBef>
                <a:spcPct val="30000"/>
              </a:spcBef>
              <a:defRPr sz="1200">
                <a:solidFill>
                  <a:schemeClr val="tx1"/>
                </a:solidFill>
                <a:latin typeface="Calibri" pitchFamily="34" charset="0"/>
              </a:defRPr>
            </a:lvl3pPr>
            <a:lvl4pPr marL="1629615" indent="-231452">
              <a:spcBef>
                <a:spcPct val="30000"/>
              </a:spcBef>
              <a:defRPr sz="1200">
                <a:solidFill>
                  <a:schemeClr val="tx1"/>
                </a:solidFill>
                <a:latin typeface="Calibri" pitchFamily="34" charset="0"/>
              </a:defRPr>
            </a:lvl4pPr>
            <a:lvl5pPr marL="2095669" indent="-231452">
              <a:spcBef>
                <a:spcPct val="30000"/>
              </a:spcBef>
              <a:defRPr sz="1200">
                <a:solidFill>
                  <a:schemeClr val="tx1"/>
                </a:solidFill>
                <a:latin typeface="Calibri" pitchFamily="34" charset="0"/>
              </a:defRPr>
            </a:lvl5pPr>
            <a:lvl6pPr marL="2549128" indent="-231452" eaLnBrk="0" fontAlgn="base" hangingPunct="0">
              <a:spcBef>
                <a:spcPct val="30000"/>
              </a:spcBef>
              <a:spcAft>
                <a:spcPct val="0"/>
              </a:spcAft>
              <a:defRPr sz="1200">
                <a:solidFill>
                  <a:schemeClr val="tx1"/>
                </a:solidFill>
                <a:latin typeface="Calibri" pitchFamily="34" charset="0"/>
              </a:defRPr>
            </a:lvl6pPr>
            <a:lvl7pPr marL="3002585" indent="-231452" eaLnBrk="0" fontAlgn="base" hangingPunct="0">
              <a:spcBef>
                <a:spcPct val="30000"/>
              </a:spcBef>
              <a:spcAft>
                <a:spcPct val="0"/>
              </a:spcAft>
              <a:defRPr sz="1200">
                <a:solidFill>
                  <a:schemeClr val="tx1"/>
                </a:solidFill>
                <a:latin typeface="Calibri" pitchFamily="34" charset="0"/>
              </a:defRPr>
            </a:lvl7pPr>
            <a:lvl8pPr marL="3456043" indent="-231452" eaLnBrk="0" fontAlgn="base" hangingPunct="0">
              <a:spcBef>
                <a:spcPct val="30000"/>
              </a:spcBef>
              <a:spcAft>
                <a:spcPct val="0"/>
              </a:spcAft>
              <a:defRPr sz="1200">
                <a:solidFill>
                  <a:schemeClr val="tx1"/>
                </a:solidFill>
                <a:latin typeface="Calibri" pitchFamily="34" charset="0"/>
              </a:defRPr>
            </a:lvl8pPr>
            <a:lvl9pPr marL="3909502" indent="-231452" eaLnBrk="0" fontAlgn="base" hangingPunct="0">
              <a:spcBef>
                <a:spcPct val="30000"/>
              </a:spcBef>
              <a:spcAft>
                <a:spcPct val="0"/>
              </a:spcAft>
              <a:defRPr sz="1200">
                <a:solidFill>
                  <a:schemeClr val="tx1"/>
                </a:solidFill>
                <a:latin typeface="Calibri" pitchFamily="34" charset="0"/>
              </a:defRPr>
            </a:lvl9pPr>
          </a:lstStyle>
          <a:p>
            <a:pPr>
              <a:spcBef>
                <a:spcPct val="0"/>
              </a:spcBef>
            </a:pPr>
            <a:fld id="{BE52A8A4-7205-4ACE-BADE-1AF247FBE532}" type="slidenum">
              <a:rPr lang="en-US" altLang="en-US">
                <a:solidFill>
                  <a:srgbClr val="000000"/>
                </a:solidFill>
                <a:ea typeface="MS PGothic" pitchFamily="34" charset="-128"/>
              </a:rPr>
              <a:pPr>
                <a:spcBef>
                  <a:spcPct val="0"/>
                </a:spcBef>
              </a:pPr>
              <a:t>11</a:t>
            </a:fld>
            <a:endParaRPr lang="en-US" altLang="en-US" dirty="0">
              <a:solidFill>
                <a:srgbClr val="000000"/>
              </a:solidFill>
              <a:ea typeface="MS PGothic" pitchFamily="34" charset="-128"/>
            </a:endParaRPr>
          </a:p>
        </p:txBody>
      </p:sp>
      <p:sp>
        <p:nvSpPr>
          <p:cNvPr id="2" name="Date Placeholder 1"/>
          <p:cNvSpPr>
            <a:spLocks noGrp="1"/>
          </p:cNvSpPr>
          <p:nvPr>
            <p:ph type="dt" idx="10"/>
          </p:nvPr>
        </p:nvSpPr>
        <p:spPr/>
        <p:txBody>
          <a:bodyPr/>
          <a:lstStyle/>
          <a:p>
            <a:fld id="{D7E0E947-8803-44DF-B761-3CCA75D1518B}" type="datetime1">
              <a:rPr lang="en-US" smtClean="0"/>
              <a:pPr/>
              <a:t>12/26/18</a:t>
            </a:fld>
            <a:endParaRPr lang="en-US" dirty="0"/>
          </a:p>
        </p:txBody>
      </p:sp>
      <p:sp>
        <p:nvSpPr>
          <p:cNvPr id="3" name="Header Placeholder 2"/>
          <p:cNvSpPr>
            <a:spLocks noGrp="1"/>
          </p:cNvSpPr>
          <p:nvPr>
            <p:ph type="hdr" sz="quarter" idx="11"/>
          </p:nvPr>
        </p:nvSpPr>
        <p:spPr/>
        <p:txBody>
          <a:bodyPr/>
          <a:lstStyle/>
          <a:p>
            <a:r>
              <a:rPr lang="en-US"/>
              <a:t>Business Income 2017 TY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52774693"/>
      </p:ext>
    </p:extLst>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xfrm>
            <a:off x="407988" y="696913"/>
            <a:ext cx="6196012" cy="3486150"/>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4211"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spcBef>
                <a:spcPct val="0"/>
              </a:spcBef>
              <a:buNone/>
            </a:pPr>
            <a:endParaRPr lang="en-US" altLang="en-US" dirty="0"/>
          </a:p>
        </p:txBody>
      </p:sp>
      <p:sp>
        <p:nvSpPr>
          <p:cNvPr id="94212"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764" indent="-289710">
              <a:spcBef>
                <a:spcPct val="30000"/>
              </a:spcBef>
              <a:defRPr sz="1200">
                <a:solidFill>
                  <a:schemeClr val="tx1"/>
                </a:solidFill>
                <a:latin typeface="Calibri" pitchFamily="34" charset="0"/>
              </a:defRPr>
            </a:lvl2pPr>
            <a:lvl3pPr marL="1163561" indent="-231452">
              <a:spcBef>
                <a:spcPct val="30000"/>
              </a:spcBef>
              <a:defRPr sz="1200">
                <a:solidFill>
                  <a:schemeClr val="tx1"/>
                </a:solidFill>
                <a:latin typeface="Calibri" pitchFamily="34" charset="0"/>
              </a:defRPr>
            </a:lvl3pPr>
            <a:lvl4pPr marL="1629615" indent="-231452">
              <a:spcBef>
                <a:spcPct val="30000"/>
              </a:spcBef>
              <a:defRPr sz="1200">
                <a:solidFill>
                  <a:schemeClr val="tx1"/>
                </a:solidFill>
                <a:latin typeface="Calibri" pitchFamily="34" charset="0"/>
              </a:defRPr>
            </a:lvl4pPr>
            <a:lvl5pPr marL="2095669" indent="-231452">
              <a:spcBef>
                <a:spcPct val="30000"/>
              </a:spcBef>
              <a:defRPr sz="1200">
                <a:solidFill>
                  <a:schemeClr val="tx1"/>
                </a:solidFill>
                <a:latin typeface="Calibri" pitchFamily="34" charset="0"/>
              </a:defRPr>
            </a:lvl5pPr>
            <a:lvl6pPr marL="2549128" indent="-231452" eaLnBrk="0" fontAlgn="base" hangingPunct="0">
              <a:spcBef>
                <a:spcPct val="30000"/>
              </a:spcBef>
              <a:spcAft>
                <a:spcPct val="0"/>
              </a:spcAft>
              <a:defRPr sz="1200">
                <a:solidFill>
                  <a:schemeClr val="tx1"/>
                </a:solidFill>
                <a:latin typeface="Calibri" pitchFamily="34" charset="0"/>
              </a:defRPr>
            </a:lvl6pPr>
            <a:lvl7pPr marL="3002585" indent="-231452" eaLnBrk="0" fontAlgn="base" hangingPunct="0">
              <a:spcBef>
                <a:spcPct val="30000"/>
              </a:spcBef>
              <a:spcAft>
                <a:spcPct val="0"/>
              </a:spcAft>
              <a:defRPr sz="1200">
                <a:solidFill>
                  <a:schemeClr val="tx1"/>
                </a:solidFill>
                <a:latin typeface="Calibri" pitchFamily="34" charset="0"/>
              </a:defRPr>
            </a:lvl7pPr>
            <a:lvl8pPr marL="3456043" indent="-231452" eaLnBrk="0" fontAlgn="base" hangingPunct="0">
              <a:spcBef>
                <a:spcPct val="30000"/>
              </a:spcBef>
              <a:spcAft>
                <a:spcPct val="0"/>
              </a:spcAft>
              <a:defRPr sz="1200">
                <a:solidFill>
                  <a:schemeClr val="tx1"/>
                </a:solidFill>
                <a:latin typeface="Calibri" pitchFamily="34" charset="0"/>
              </a:defRPr>
            </a:lvl8pPr>
            <a:lvl9pPr marL="3909502" indent="-231452" eaLnBrk="0" fontAlgn="base" hangingPunct="0">
              <a:spcBef>
                <a:spcPct val="30000"/>
              </a:spcBef>
              <a:spcAft>
                <a:spcPct val="0"/>
              </a:spcAft>
              <a:defRPr sz="1200">
                <a:solidFill>
                  <a:schemeClr val="tx1"/>
                </a:solidFill>
                <a:latin typeface="Calibri" pitchFamily="34" charset="0"/>
              </a:defRPr>
            </a:lvl9pPr>
          </a:lstStyle>
          <a:p>
            <a:pPr>
              <a:spcBef>
                <a:spcPct val="0"/>
              </a:spcBef>
            </a:pPr>
            <a:fld id="{58F07F81-A256-4B73-9823-0B9BFB300FF1}" type="slidenum">
              <a:rPr lang="en-US" altLang="en-US">
                <a:solidFill>
                  <a:srgbClr val="000000"/>
                </a:solidFill>
                <a:ea typeface="MS PGothic" pitchFamily="34" charset="-128"/>
              </a:rPr>
              <a:pPr>
                <a:spcBef>
                  <a:spcPct val="0"/>
                </a:spcBef>
              </a:pPr>
              <a:t>12</a:t>
            </a:fld>
            <a:endParaRPr lang="en-US" altLang="en-US" dirty="0">
              <a:solidFill>
                <a:srgbClr val="000000"/>
              </a:solidFill>
              <a:ea typeface="MS PGothic" pitchFamily="34" charset="-128"/>
            </a:endParaRPr>
          </a:p>
        </p:txBody>
      </p:sp>
      <p:sp>
        <p:nvSpPr>
          <p:cNvPr id="2" name="Date Placeholder 1"/>
          <p:cNvSpPr>
            <a:spLocks noGrp="1"/>
          </p:cNvSpPr>
          <p:nvPr>
            <p:ph type="dt" idx="10"/>
          </p:nvPr>
        </p:nvSpPr>
        <p:spPr/>
        <p:txBody>
          <a:bodyPr/>
          <a:lstStyle/>
          <a:p>
            <a:fld id="{2BFE78FE-4AFB-49A2-8FBF-BC86FA64F5E7}" type="datetime1">
              <a:rPr lang="en-US" smtClean="0"/>
              <a:pPr/>
              <a:t>12/26/18</a:t>
            </a:fld>
            <a:endParaRPr lang="en-US" dirty="0"/>
          </a:p>
        </p:txBody>
      </p:sp>
      <p:sp>
        <p:nvSpPr>
          <p:cNvPr id="3" name="Header Placeholder 2"/>
          <p:cNvSpPr>
            <a:spLocks noGrp="1"/>
          </p:cNvSpPr>
          <p:nvPr>
            <p:ph type="hdr" sz="quarter" idx="11"/>
          </p:nvPr>
        </p:nvSpPr>
        <p:spPr/>
        <p:txBody>
          <a:bodyPr/>
          <a:lstStyle/>
          <a:p>
            <a:r>
              <a:rPr lang="en-US"/>
              <a:t>Business Income 2017 TY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34265712"/>
      </p:ext>
    </p:extLst>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6012" cy="34861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Business Income 2017 TY</a:t>
            </a:r>
            <a:endParaRPr lang="en-US" dirty="0"/>
          </a:p>
        </p:txBody>
      </p:sp>
      <p:sp>
        <p:nvSpPr>
          <p:cNvPr id="5" name="Date Placeholder 4"/>
          <p:cNvSpPr>
            <a:spLocks noGrp="1"/>
          </p:cNvSpPr>
          <p:nvPr>
            <p:ph type="dt" idx="11"/>
          </p:nvPr>
        </p:nvSpPr>
        <p:spPr/>
        <p:txBody>
          <a:bodyPr/>
          <a:lstStyle/>
          <a:p>
            <a:fld id="{05D55DD5-527A-4986-8F51-ECD229C94FA9}" type="datetime1">
              <a:rPr lang="en-US" smtClean="0"/>
              <a:pPr/>
              <a:t>12/26/18</a:t>
            </a:fld>
            <a:endParaRPr lang="en-US" dirty="0"/>
          </a:p>
        </p:txBody>
      </p:sp>
      <p:sp>
        <p:nvSpPr>
          <p:cNvPr id="6" name="Slide Number Placeholder 5"/>
          <p:cNvSpPr>
            <a:spLocks noGrp="1"/>
          </p:cNvSpPr>
          <p:nvPr>
            <p:ph type="sldNum" sz="quarter" idx="12"/>
          </p:nvPr>
        </p:nvSpPr>
        <p:spPr/>
        <p:txBody>
          <a:bodyPr/>
          <a:lstStyle/>
          <a:p>
            <a:fld id="{493D3F23-AD5A-4D1A-94BD-79F15D43E731}" type="slidenum">
              <a:rPr lang="en-US" smtClean="0"/>
              <a:pPr/>
              <a:t>13</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8753173"/>
      </p:ext>
    </p:extLst>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xfrm>
            <a:off x="407988" y="696913"/>
            <a:ext cx="6196012" cy="3486150"/>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5235"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Emphasize</a:t>
            </a:r>
          </a:p>
          <a:p>
            <a:pPr>
              <a:buFontTx/>
              <a:buChar char="•"/>
            </a:pPr>
            <a:r>
              <a:rPr lang="en-US" altLang="en-US" b="1" dirty="0"/>
              <a:t>Fraudsters will make up a business with no expenses just to get the EIC</a:t>
            </a:r>
          </a:p>
          <a:p>
            <a:pPr>
              <a:buFontTx/>
              <a:buChar char="•"/>
            </a:pPr>
            <a:r>
              <a:rPr lang="en-US" altLang="en-US" b="1" dirty="0"/>
              <a:t>One thing</a:t>
            </a:r>
            <a:r>
              <a:rPr lang="en-US" altLang="en-US" b="1" baseline="0" dirty="0"/>
              <a:t> to check, is it being conducted “in a businesslike manner</a:t>
            </a:r>
            <a:r>
              <a:rPr lang="en-US" altLang="en-US" b="1" dirty="0"/>
              <a:t>?”</a:t>
            </a:r>
            <a:r>
              <a:rPr lang="en-US" altLang="en-US" b="1" baseline="0" dirty="0"/>
              <a:t> Are there businesslike records being maintained (i.e. a ledger or spreadsheet, receipts for expenses, copies of invoices/receipts given to customers)</a:t>
            </a:r>
            <a:endParaRPr lang="en-US" altLang="en-US" b="1" dirty="0"/>
          </a:p>
          <a:p>
            <a:pPr>
              <a:buFontTx/>
              <a:buChar char="•"/>
            </a:pPr>
            <a:r>
              <a:rPr lang="en-US" altLang="en-US" b="1" dirty="0"/>
              <a:t>All business expenses must be claimed</a:t>
            </a:r>
          </a:p>
          <a:p>
            <a:pPr marL="639250" lvl="1" indent="-173196">
              <a:buFontTx/>
              <a:buChar char="•"/>
            </a:pPr>
            <a:endParaRPr lang="en-US" altLang="en-US" b="1" dirty="0"/>
          </a:p>
          <a:p>
            <a:r>
              <a:rPr lang="en-US" altLang="en-US" dirty="0"/>
              <a:t>Watch for examples of incorrect, incomplete, or inconsistent information, such as: </a:t>
            </a:r>
          </a:p>
          <a:p>
            <a:r>
              <a:rPr lang="en-US" altLang="en-US" dirty="0"/>
              <a:t>• Schedule C income in round numbers </a:t>
            </a:r>
          </a:p>
          <a:p>
            <a:r>
              <a:rPr lang="en-US" altLang="en-US" dirty="0"/>
              <a:t>• Schedule C cash businesses as the only income on a return claiming EIC </a:t>
            </a:r>
          </a:p>
          <a:p>
            <a:r>
              <a:rPr lang="en-US" altLang="en-US" dirty="0"/>
              <a:t>• Schedule C with little or no expenses when expenses would be expected </a:t>
            </a:r>
          </a:p>
          <a:p>
            <a:r>
              <a:rPr lang="en-US" altLang="en-US" dirty="0"/>
              <a:t>• Schedule C taxpayers with little or no records for income and expenses </a:t>
            </a:r>
          </a:p>
          <a:p>
            <a:r>
              <a:rPr lang="en-US" altLang="en-US" dirty="0"/>
              <a:t>• Any Schedule C income that brings the taxpayer to the maximum EIC </a:t>
            </a:r>
          </a:p>
          <a:p>
            <a:r>
              <a:rPr lang="en-US" altLang="en-US" dirty="0"/>
              <a:t>• Schedule C without a Form 1099-MISC</a:t>
            </a:r>
            <a:endParaRPr lang="en-US" altLang="en-US" b="1" dirty="0"/>
          </a:p>
        </p:txBody>
      </p:sp>
      <p:sp>
        <p:nvSpPr>
          <p:cNvPr id="95236"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764" indent="-289710">
              <a:spcBef>
                <a:spcPct val="30000"/>
              </a:spcBef>
              <a:defRPr sz="1200">
                <a:solidFill>
                  <a:schemeClr val="tx1"/>
                </a:solidFill>
                <a:latin typeface="Calibri" pitchFamily="34" charset="0"/>
              </a:defRPr>
            </a:lvl2pPr>
            <a:lvl3pPr marL="1163561" indent="-231452">
              <a:spcBef>
                <a:spcPct val="30000"/>
              </a:spcBef>
              <a:defRPr sz="1200">
                <a:solidFill>
                  <a:schemeClr val="tx1"/>
                </a:solidFill>
                <a:latin typeface="Calibri" pitchFamily="34" charset="0"/>
              </a:defRPr>
            </a:lvl3pPr>
            <a:lvl4pPr marL="1629615" indent="-231452">
              <a:spcBef>
                <a:spcPct val="30000"/>
              </a:spcBef>
              <a:defRPr sz="1200">
                <a:solidFill>
                  <a:schemeClr val="tx1"/>
                </a:solidFill>
                <a:latin typeface="Calibri" pitchFamily="34" charset="0"/>
              </a:defRPr>
            </a:lvl4pPr>
            <a:lvl5pPr marL="2095669" indent="-231452">
              <a:spcBef>
                <a:spcPct val="30000"/>
              </a:spcBef>
              <a:defRPr sz="1200">
                <a:solidFill>
                  <a:schemeClr val="tx1"/>
                </a:solidFill>
                <a:latin typeface="Calibri" pitchFamily="34" charset="0"/>
              </a:defRPr>
            </a:lvl5pPr>
            <a:lvl6pPr marL="2549128" indent="-231452" eaLnBrk="0" fontAlgn="base" hangingPunct="0">
              <a:spcBef>
                <a:spcPct val="30000"/>
              </a:spcBef>
              <a:spcAft>
                <a:spcPct val="0"/>
              </a:spcAft>
              <a:defRPr sz="1200">
                <a:solidFill>
                  <a:schemeClr val="tx1"/>
                </a:solidFill>
                <a:latin typeface="Calibri" pitchFamily="34" charset="0"/>
              </a:defRPr>
            </a:lvl6pPr>
            <a:lvl7pPr marL="3002585" indent="-231452" eaLnBrk="0" fontAlgn="base" hangingPunct="0">
              <a:spcBef>
                <a:spcPct val="30000"/>
              </a:spcBef>
              <a:spcAft>
                <a:spcPct val="0"/>
              </a:spcAft>
              <a:defRPr sz="1200">
                <a:solidFill>
                  <a:schemeClr val="tx1"/>
                </a:solidFill>
                <a:latin typeface="Calibri" pitchFamily="34" charset="0"/>
              </a:defRPr>
            </a:lvl7pPr>
            <a:lvl8pPr marL="3456043" indent="-231452" eaLnBrk="0" fontAlgn="base" hangingPunct="0">
              <a:spcBef>
                <a:spcPct val="30000"/>
              </a:spcBef>
              <a:spcAft>
                <a:spcPct val="0"/>
              </a:spcAft>
              <a:defRPr sz="1200">
                <a:solidFill>
                  <a:schemeClr val="tx1"/>
                </a:solidFill>
                <a:latin typeface="Calibri" pitchFamily="34" charset="0"/>
              </a:defRPr>
            </a:lvl8pPr>
            <a:lvl9pPr marL="3909502" indent="-231452" eaLnBrk="0" fontAlgn="base" hangingPunct="0">
              <a:spcBef>
                <a:spcPct val="30000"/>
              </a:spcBef>
              <a:spcAft>
                <a:spcPct val="0"/>
              </a:spcAft>
              <a:defRPr sz="1200">
                <a:solidFill>
                  <a:schemeClr val="tx1"/>
                </a:solidFill>
                <a:latin typeface="Calibri" pitchFamily="34" charset="0"/>
              </a:defRPr>
            </a:lvl9pPr>
          </a:lstStyle>
          <a:p>
            <a:pPr>
              <a:spcBef>
                <a:spcPct val="0"/>
              </a:spcBef>
            </a:pPr>
            <a:fld id="{A3DC8214-5C90-4814-B739-77142097C2AE}" type="slidenum">
              <a:rPr lang="en-US" altLang="en-US"/>
              <a:pPr>
                <a:spcBef>
                  <a:spcPct val="0"/>
                </a:spcBef>
              </a:pPr>
              <a:t>14</a:t>
            </a:fld>
            <a:endParaRPr lang="en-US" altLang="en-US" dirty="0"/>
          </a:p>
        </p:txBody>
      </p:sp>
      <p:sp>
        <p:nvSpPr>
          <p:cNvPr id="2" name="Date Placeholder 1"/>
          <p:cNvSpPr>
            <a:spLocks noGrp="1"/>
          </p:cNvSpPr>
          <p:nvPr>
            <p:ph type="dt" idx="10"/>
          </p:nvPr>
        </p:nvSpPr>
        <p:spPr/>
        <p:txBody>
          <a:bodyPr/>
          <a:lstStyle/>
          <a:p>
            <a:fld id="{A9883CFE-FBCD-4246-97CB-BFADA4F8FF43}" type="datetime1">
              <a:rPr lang="en-US" smtClean="0"/>
              <a:pPr/>
              <a:t>12/26/18</a:t>
            </a:fld>
            <a:endParaRPr lang="en-US" dirty="0"/>
          </a:p>
        </p:txBody>
      </p:sp>
      <p:sp>
        <p:nvSpPr>
          <p:cNvPr id="3" name="Header Placeholder 2"/>
          <p:cNvSpPr>
            <a:spLocks noGrp="1"/>
          </p:cNvSpPr>
          <p:nvPr>
            <p:ph type="hdr" sz="quarter" idx="11"/>
          </p:nvPr>
        </p:nvSpPr>
        <p:spPr/>
        <p:txBody>
          <a:bodyPr/>
          <a:lstStyle/>
          <a:p>
            <a:r>
              <a:rPr lang="en-US"/>
              <a:t>Business Income 2017 TY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5471051"/>
      </p:ext>
    </p:extLst>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xfrm>
            <a:off x="407988" y="696913"/>
            <a:ext cx="6196012" cy="3486150"/>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marL="173196" indent="-173196">
              <a:spcBef>
                <a:spcPct val="0"/>
              </a:spcBef>
              <a:buFontTx/>
              <a:buChar char="•"/>
            </a:pPr>
            <a:r>
              <a:rPr lang="en-US" altLang="en-US" dirty="0"/>
              <a:t>Not-a-business – examples</a:t>
            </a:r>
          </a:p>
          <a:p>
            <a:pPr marL="639250" lvl="1" indent="-173196">
              <a:spcBef>
                <a:spcPct val="0"/>
              </a:spcBef>
              <a:buFontTx/>
              <a:buChar char="•"/>
            </a:pPr>
            <a:r>
              <a:rPr lang="en-US" altLang="en-US" dirty="0"/>
              <a:t>unexpected pay for coaching a team</a:t>
            </a:r>
          </a:p>
          <a:p>
            <a:pPr marL="639250" lvl="1" indent="-173196">
              <a:spcBef>
                <a:spcPct val="0"/>
              </a:spcBef>
              <a:buFontTx/>
              <a:buChar char="•"/>
            </a:pPr>
            <a:r>
              <a:rPr lang="en-US" altLang="en-US" dirty="0"/>
              <a:t>One time honorarium</a:t>
            </a:r>
            <a:r>
              <a:rPr lang="en-US" altLang="en-US" baseline="0" dirty="0"/>
              <a:t> for speaking</a:t>
            </a:r>
            <a:endParaRPr lang="en-US" altLang="en-US" dirty="0"/>
          </a:p>
          <a:p>
            <a:pPr marL="639250" lvl="1" indent="-173196">
              <a:spcBef>
                <a:spcPct val="0"/>
              </a:spcBef>
              <a:buFontTx/>
              <a:buChar char="•"/>
            </a:pPr>
            <a:r>
              <a:rPr lang="en-US" altLang="en-US" dirty="0"/>
              <a:t>contest winnings</a:t>
            </a:r>
          </a:p>
          <a:p>
            <a:pPr marL="639250" lvl="1" indent="-173196">
              <a:spcBef>
                <a:spcPct val="0"/>
              </a:spcBef>
              <a:buFontTx/>
              <a:buChar char="•"/>
            </a:pPr>
            <a:r>
              <a:rPr lang="en-US" altLang="en-US" dirty="0"/>
              <a:t>once-a-year poll worker (often poll workers will receive a W-2 if income</a:t>
            </a:r>
            <a:r>
              <a:rPr lang="en-US" altLang="en-US" baseline="0" dirty="0"/>
              <a:t> exceeds a certain amount)</a:t>
            </a:r>
            <a:endParaRPr lang="en-US" altLang="en-US" dirty="0"/>
          </a:p>
          <a:p>
            <a:pPr marL="173196" indent="-173196">
              <a:spcBef>
                <a:spcPct val="0"/>
              </a:spcBef>
              <a:buFontTx/>
              <a:buChar char="•"/>
            </a:pPr>
            <a:r>
              <a:rPr lang="en-US" altLang="en-US" dirty="0"/>
              <a:t>Taxpayer may deduct expenses paid that relate to the income </a:t>
            </a:r>
            <a:r>
              <a:rPr lang="en-US" altLang="en-US" dirty="0" smtClean="0"/>
              <a:t>if they qualify as adjustments to gross income. Refer to slide deck 28.</a:t>
            </a:r>
          </a:p>
          <a:p>
            <a:pPr marL="173196" indent="-173196">
              <a:spcBef>
                <a:spcPct val="0"/>
              </a:spcBef>
              <a:buFontTx/>
              <a:buChar char="•"/>
            </a:pPr>
            <a:r>
              <a:rPr lang="en-US" altLang="en-US" dirty="0" smtClean="0"/>
              <a:t>Does </a:t>
            </a:r>
            <a:r>
              <a:rPr lang="en-US" altLang="en-US" dirty="0"/>
              <a:t>not include “hobbies” that are not entered into for profit</a:t>
            </a:r>
          </a:p>
          <a:p>
            <a:pPr marL="173196" indent="-173196">
              <a:spcBef>
                <a:spcPct val="0"/>
              </a:spcBef>
            </a:pPr>
            <a:endParaRPr lang="en-US" altLang="en-US" dirty="0"/>
          </a:p>
        </p:txBody>
      </p:sp>
      <p:sp>
        <p:nvSpPr>
          <p:cNvPr id="96260"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764" indent="-289710">
              <a:spcBef>
                <a:spcPct val="30000"/>
              </a:spcBef>
              <a:defRPr sz="1200">
                <a:solidFill>
                  <a:schemeClr val="tx1"/>
                </a:solidFill>
                <a:latin typeface="Calibri" pitchFamily="34" charset="0"/>
              </a:defRPr>
            </a:lvl2pPr>
            <a:lvl3pPr marL="1163561" indent="-231452">
              <a:spcBef>
                <a:spcPct val="30000"/>
              </a:spcBef>
              <a:defRPr sz="1200">
                <a:solidFill>
                  <a:schemeClr val="tx1"/>
                </a:solidFill>
                <a:latin typeface="Calibri" pitchFamily="34" charset="0"/>
              </a:defRPr>
            </a:lvl3pPr>
            <a:lvl4pPr marL="1629615" indent="-231452">
              <a:spcBef>
                <a:spcPct val="30000"/>
              </a:spcBef>
              <a:defRPr sz="1200">
                <a:solidFill>
                  <a:schemeClr val="tx1"/>
                </a:solidFill>
                <a:latin typeface="Calibri" pitchFamily="34" charset="0"/>
              </a:defRPr>
            </a:lvl4pPr>
            <a:lvl5pPr marL="2095669" indent="-231452">
              <a:spcBef>
                <a:spcPct val="30000"/>
              </a:spcBef>
              <a:defRPr sz="1200">
                <a:solidFill>
                  <a:schemeClr val="tx1"/>
                </a:solidFill>
                <a:latin typeface="Calibri" pitchFamily="34" charset="0"/>
              </a:defRPr>
            </a:lvl5pPr>
            <a:lvl6pPr marL="2549128" indent="-231452" eaLnBrk="0" fontAlgn="base" hangingPunct="0">
              <a:spcBef>
                <a:spcPct val="30000"/>
              </a:spcBef>
              <a:spcAft>
                <a:spcPct val="0"/>
              </a:spcAft>
              <a:defRPr sz="1200">
                <a:solidFill>
                  <a:schemeClr val="tx1"/>
                </a:solidFill>
                <a:latin typeface="Calibri" pitchFamily="34" charset="0"/>
              </a:defRPr>
            </a:lvl6pPr>
            <a:lvl7pPr marL="3002585" indent="-231452" eaLnBrk="0" fontAlgn="base" hangingPunct="0">
              <a:spcBef>
                <a:spcPct val="30000"/>
              </a:spcBef>
              <a:spcAft>
                <a:spcPct val="0"/>
              </a:spcAft>
              <a:defRPr sz="1200">
                <a:solidFill>
                  <a:schemeClr val="tx1"/>
                </a:solidFill>
                <a:latin typeface="Calibri" pitchFamily="34" charset="0"/>
              </a:defRPr>
            </a:lvl7pPr>
            <a:lvl8pPr marL="3456043" indent="-231452" eaLnBrk="0" fontAlgn="base" hangingPunct="0">
              <a:spcBef>
                <a:spcPct val="30000"/>
              </a:spcBef>
              <a:spcAft>
                <a:spcPct val="0"/>
              </a:spcAft>
              <a:defRPr sz="1200">
                <a:solidFill>
                  <a:schemeClr val="tx1"/>
                </a:solidFill>
                <a:latin typeface="Calibri" pitchFamily="34" charset="0"/>
              </a:defRPr>
            </a:lvl8pPr>
            <a:lvl9pPr marL="3909502" indent="-231452" eaLnBrk="0" fontAlgn="base" hangingPunct="0">
              <a:spcBef>
                <a:spcPct val="30000"/>
              </a:spcBef>
              <a:spcAft>
                <a:spcPct val="0"/>
              </a:spcAft>
              <a:defRPr sz="1200">
                <a:solidFill>
                  <a:schemeClr val="tx1"/>
                </a:solidFill>
                <a:latin typeface="Calibri" pitchFamily="34" charset="0"/>
              </a:defRPr>
            </a:lvl9pPr>
          </a:lstStyle>
          <a:p>
            <a:pPr>
              <a:spcBef>
                <a:spcPct val="0"/>
              </a:spcBef>
            </a:pPr>
            <a:fld id="{70271DDE-C50A-4039-B935-9E4A7CD87B94}" type="slidenum">
              <a:rPr lang="en-US" altLang="en-US">
                <a:solidFill>
                  <a:srgbClr val="000000"/>
                </a:solidFill>
                <a:ea typeface="MS PGothic" pitchFamily="34" charset="-128"/>
              </a:rPr>
              <a:pPr>
                <a:spcBef>
                  <a:spcPct val="0"/>
                </a:spcBef>
              </a:pPr>
              <a:t>15</a:t>
            </a:fld>
            <a:endParaRPr lang="en-US" altLang="en-US" dirty="0">
              <a:solidFill>
                <a:srgbClr val="000000"/>
              </a:solidFill>
              <a:ea typeface="MS PGothic" pitchFamily="34" charset="-128"/>
            </a:endParaRPr>
          </a:p>
        </p:txBody>
      </p:sp>
      <p:sp>
        <p:nvSpPr>
          <p:cNvPr id="2" name="Date Placeholder 1"/>
          <p:cNvSpPr>
            <a:spLocks noGrp="1"/>
          </p:cNvSpPr>
          <p:nvPr>
            <p:ph type="dt" idx="10"/>
          </p:nvPr>
        </p:nvSpPr>
        <p:spPr/>
        <p:txBody>
          <a:bodyPr/>
          <a:lstStyle/>
          <a:p>
            <a:fld id="{0A3C79E5-EDC9-4DEA-97C9-34E15299A30D}" type="datetime1">
              <a:rPr lang="en-US" smtClean="0"/>
              <a:pPr/>
              <a:t>12/26/18</a:t>
            </a:fld>
            <a:endParaRPr lang="en-US" dirty="0"/>
          </a:p>
        </p:txBody>
      </p:sp>
      <p:sp>
        <p:nvSpPr>
          <p:cNvPr id="3" name="Header Placeholder 2"/>
          <p:cNvSpPr>
            <a:spLocks noGrp="1"/>
          </p:cNvSpPr>
          <p:nvPr>
            <p:ph type="hdr" sz="quarter" idx="11"/>
          </p:nvPr>
        </p:nvSpPr>
        <p:spPr/>
        <p:txBody>
          <a:bodyPr/>
          <a:lstStyle/>
          <a:p>
            <a:r>
              <a:rPr lang="en-US"/>
              <a:t>Business Income 2017 TY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36629724"/>
      </p:ext>
    </p:extLst>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xfrm>
            <a:off x="407988" y="696913"/>
            <a:ext cx="6196012" cy="3486150"/>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marL="173196" indent="-173196">
              <a:spcBef>
                <a:spcPct val="0"/>
              </a:spcBef>
              <a:buFontTx/>
              <a:buChar char="•"/>
            </a:pPr>
            <a:r>
              <a:rPr lang="en-US" altLang="en-US" dirty="0"/>
              <a:t>Gambling could be a business for a professional gambler – </a:t>
            </a:r>
            <a:r>
              <a:rPr lang="en-US" altLang="en-US" dirty="0" smtClean="0"/>
              <a:t>Schedule </a:t>
            </a:r>
            <a:r>
              <a:rPr lang="en-US" altLang="en-US" dirty="0"/>
              <a:t>C</a:t>
            </a:r>
          </a:p>
          <a:p>
            <a:pPr marL="173196" indent="-173196">
              <a:spcBef>
                <a:spcPct val="0"/>
              </a:spcBef>
              <a:buFontTx/>
              <a:buChar char="•"/>
            </a:pPr>
            <a:r>
              <a:rPr lang="en-US" altLang="en-US" dirty="0"/>
              <a:t>For most, it is not a business</a:t>
            </a:r>
          </a:p>
          <a:p>
            <a:pPr marL="639250" lvl="1" indent="-173196">
              <a:spcBef>
                <a:spcPct val="0"/>
              </a:spcBef>
              <a:buFontTx/>
              <a:buChar char="•"/>
            </a:pPr>
            <a:r>
              <a:rPr lang="en-US" altLang="en-US" dirty="0"/>
              <a:t>Gambling net winnings determined on a “session” basis are reported on 1040 L 21, </a:t>
            </a:r>
          </a:p>
          <a:p>
            <a:pPr marL="639250" lvl="1" indent="-173196">
              <a:spcBef>
                <a:spcPct val="0"/>
              </a:spcBef>
              <a:buFontTx/>
              <a:buChar char="•"/>
            </a:pPr>
            <a:r>
              <a:rPr lang="en-US" altLang="en-US" dirty="0"/>
              <a:t>Gambling losses are deductible on Sch A, line 28 </a:t>
            </a:r>
          </a:p>
          <a:p>
            <a:pPr marL="639250" lvl="1" indent="-173196">
              <a:spcBef>
                <a:spcPct val="0"/>
              </a:spcBef>
              <a:buFontTx/>
              <a:buChar char="•"/>
            </a:pPr>
            <a:r>
              <a:rPr lang="en-US" altLang="en-US" dirty="0"/>
              <a:t>Expenses directly related to gambling are also deductible on line 28</a:t>
            </a:r>
          </a:p>
          <a:p>
            <a:pPr marL="639250" lvl="1" indent="-173196">
              <a:spcBef>
                <a:spcPct val="0"/>
              </a:spcBef>
              <a:buFontTx/>
              <a:buChar char="•"/>
            </a:pPr>
            <a:r>
              <a:rPr lang="en-US" altLang="en-US" dirty="0"/>
              <a:t>If an expense has “personal” aspects, it should not be deducted</a:t>
            </a:r>
          </a:p>
          <a:p>
            <a:pPr marL="173196" indent="-173196">
              <a:spcBef>
                <a:spcPct val="0"/>
              </a:spcBef>
            </a:pPr>
            <a:endParaRPr lang="en-US" altLang="en-US" dirty="0"/>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764" indent="-289710">
              <a:spcBef>
                <a:spcPct val="30000"/>
              </a:spcBef>
              <a:defRPr sz="1200">
                <a:solidFill>
                  <a:schemeClr val="tx1"/>
                </a:solidFill>
                <a:latin typeface="Calibri" pitchFamily="34" charset="0"/>
              </a:defRPr>
            </a:lvl2pPr>
            <a:lvl3pPr marL="1163561" indent="-231452">
              <a:spcBef>
                <a:spcPct val="30000"/>
              </a:spcBef>
              <a:defRPr sz="1200">
                <a:solidFill>
                  <a:schemeClr val="tx1"/>
                </a:solidFill>
                <a:latin typeface="Calibri" pitchFamily="34" charset="0"/>
              </a:defRPr>
            </a:lvl3pPr>
            <a:lvl4pPr marL="1629615" indent="-231452">
              <a:spcBef>
                <a:spcPct val="30000"/>
              </a:spcBef>
              <a:defRPr sz="1200">
                <a:solidFill>
                  <a:schemeClr val="tx1"/>
                </a:solidFill>
                <a:latin typeface="Calibri" pitchFamily="34" charset="0"/>
              </a:defRPr>
            </a:lvl4pPr>
            <a:lvl5pPr marL="2095669" indent="-231452">
              <a:spcBef>
                <a:spcPct val="30000"/>
              </a:spcBef>
              <a:defRPr sz="1200">
                <a:solidFill>
                  <a:schemeClr val="tx1"/>
                </a:solidFill>
                <a:latin typeface="Calibri" pitchFamily="34" charset="0"/>
              </a:defRPr>
            </a:lvl5pPr>
            <a:lvl6pPr marL="2549128" indent="-231452" eaLnBrk="0" fontAlgn="base" hangingPunct="0">
              <a:spcBef>
                <a:spcPct val="30000"/>
              </a:spcBef>
              <a:spcAft>
                <a:spcPct val="0"/>
              </a:spcAft>
              <a:defRPr sz="1200">
                <a:solidFill>
                  <a:schemeClr val="tx1"/>
                </a:solidFill>
                <a:latin typeface="Calibri" pitchFamily="34" charset="0"/>
              </a:defRPr>
            </a:lvl6pPr>
            <a:lvl7pPr marL="3002585" indent="-231452" eaLnBrk="0" fontAlgn="base" hangingPunct="0">
              <a:spcBef>
                <a:spcPct val="30000"/>
              </a:spcBef>
              <a:spcAft>
                <a:spcPct val="0"/>
              </a:spcAft>
              <a:defRPr sz="1200">
                <a:solidFill>
                  <a:schemeClr val="tx1"/>
                </a:solidFill>
                <a:latin typeface="Calibri" pitchFamily="34" charset="0"/>
              </a:defRPr>
            </a:lvl7pPr>
            <a:lvl8pPr marL="3456043" indent="-231452" eaLnBrk="0" fontAlgn="base" hangingPunct="0">
              <a:spcBef>
                <a:spcPct val="30000"/>
              </a:spcBef>
              <a:spcAft>
                <a:spcPct val="0"/>
              </a:spcAft>
              <a:defRPr sz="1200">
                <a:solidFill>
                  <a:schemeClr val="tx1"/>
                </a:solidFill>
                <a:latin typeface="Calibri" pitchFamily="34" charset="0"/>
              </a:defRPr>
            </a:lvl8pPr>
            <a:lvl9pPr marL="3909502" indent="-231452" eaLnBrk="0" fontAlgn="base" hangingPunct="0">
              <a:spcBef>
                <a:spcPct val="30000"/>
              </a:spcBef>
              <a:spcAft>
                <a:spcPct val="0"/>
              </a:spcAft>
              <a:defRPr sz="1200">
                <a:solidFill>
                  <a:schemeClr val="tx1"/>
                </a:solidFill>
                <a:latin typeface="Calibri" pitchFamily="34" charset="0"/>
              </a:defRPr>
            </a:lvl9pPr>
          </a:lstStyle>
          <a:p>
            <a:pPr>
              <a:spcBef>
                <a:spcPct val="0"/>
              </a:spcBef>
            </a:pPr>
            <a:fld id="{1A143C51-9D86-481E-947E-590ECD62EA2C}" type="slidenum">
              <a:rPr lang="en-US" altLang="en-US">
                <a:solidFill>
                  <a:srgbClr val="000000"/>
                </a:solidFill>
                <a:ea typeface="MS PGothic" pitchFamily="34" charset="-128"/>
              </a:rPr>
              <a:pPr>
                <a:spcBef>
                  <a:spcPct val="0"/>
                </a:spcBef>
              </a:pPr>
              <a:t>16</a:t>
            </a:fld>
            <a:endParaRPr lang="en-US" altLang="en-US" dirty="0">
              <a:solidFill>
                <a:srgbClr val="000000"/>
              </a:solidFill>
              <a:ea typeface="MS PGothic" pitchFamily="34" charset="-128"/>
            </a:endParaRPr>
          </a:p>
        </p:txBody>
      </p:sp>
      <p:sp>
        <p:nvSpPr>
          <p:cNvPr id="2" name="Date Placeholder 1"/>
          <p:cNvSpPr>
            <a:spLocks noGrp="1"/>
          </p:cNvSpPr>
          <p:nvPr>
            <p:ph type="dt" idx="10"/>
          </p:nvPr>
        </p:nvSpPr>
        <p:spPr/>
        <p:txBody>
          <a:bodyPr/>
          <a:lstStyle/>
          <a:p>
            <a:fld id="{574EDC32-E9C6-4289-AEA7-B2A6E79A323E}" type="datetime1">
              <a:rPr lang="en-US" smtClean="0"/>
              <a:pPr/>
              <a:t>12/26/18</a:t>
            </a:fld>
            <a:endParaRPr lang="en-US" dirty="0"/>
          </a:p>
        </p:txBody>
      </p:sp>
      <p:sp>
        <p:nvSpPr>
          <p:cNvPr id="3" name="Header Placeholder 2"/>
          <p:cNvSpPr>
            <a:spLocks noGrp="1"/>
          </p:cNvSpPr>
          <p:nvPr>
            <p:ph type="hdr" sz="quarter" idx="11"/>
          </p:nvPr>
        </p:nvSpPr>
        <p:spPr/>
        <p:txBody>
          <a:bodyPr/>
          <a:lstStyle/>
          <a:p>
            <a:r>
              <a:rPr lang="en-US"/>
              <a:t>Business Income 2017 TY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13174746"/>
      </p:ext>
    </p:extLst>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xfrm>
            <a:off x="407988" y="696913"/>
            <a:ext cx="6196012" cy="3486150"/>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9331"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marL="173196" indent="-173196">
              <a:spcBef>
                <a:spcPct val="0"/>
              </a:spcBef>
              <a:buFontTx/>
              <a:buChar char="•"/>
            </a:pPr>
            <a:r>
              <a:rPr lang="en-US" altLang="en-US" b="1" dirty="0"/>
              <a:t>Answers:</a:t>
            </a:r>
          </a:p>
          <a:p>
            <a:pPr marL="639250" lvl="1" indent="-173196">
              <a:spcBef>
                <a:spcPct val="0"/>
              </a:spcBef>
              <a:buFontTx/>
              <a:buChar char="•"/>
            </a:pPr>
            <a:r>
              <a:rPr lang="en-US" altLang="en-US" b="1" dirty="0"/>
              <a:t>Recycling: yes</a:t>
            </a:r>
          </a:p>
          <a:p>
            <a:pPr marL="639250" lvl="1" indent="-173196">
              <a:spcBef>
                <a:spcPct val="0"/>
              </a:spcBef>
              <a:buFontTx/>
              <a:buChar char="•"/>
            </a:pPr>
            <a:r>
              <a:rPr lang="en-US" altLang="en-US" b="1" dirty="0"/>
              <a:t>Poll worker: no</a:t>
            </a:r>
          </a:p>
          <a:p>
            <a:pPr marL="639250" lvl="1" indent="-173196">
              <a:spcBef>
                <a:spcPct val="0"/>
              </a:spcBef>
              <a:buFontTx/>
              <a:buChar char="•"/>
            </a:pPr>
            <a:r>
              <a:rPr lang="en-US" altLang="en-US" b="1" dirty="0"/>
              <a:t>Babysitter: yes</a:t>
            </a:r>
          </a:p>
          <a:p>
            <a:pPr marL="639250" lvl="1" indent="-173196">
              <a:spcBef>
                <a:spcPct val="0"/>
              </a:spcBef>
              <a:buFontTx/>
              <a:buChar char="•"/>
            </a:pPr>
            <a:r>
              <a:rPr lang="en-US" altLang="en-US" b="1" dirty="0"/>
              <a:t>One-time executor: no, if not in business of being an executor (e.g. for a deceased family member or friend)</a:t>
            </a:r>
          </a:p>
          <a:p>
            <a:pPr marL="639250" lvl="1" indent="-173196">
              <a:spcBef>
                <a:spcPct val="0"/>
              </a:spcBef>
              <a:buFontTx/>
              <a:buChar char="•"/>
            </a:pPr>
            <a:r>
              <a:rPr lang="en-US" altLang="en-US" b="1" dirty="0"/>
              <a:t>Related caregiver: only if taxpayer is in the business of caregiving; otherwise no</a:t>
            </a:r>
          </a:p>
          <a:p>
            <a:pPr marL="639250" lvl="1" indent="-173196">
              <a:spcBef>
                <a:spcPct val="0"/>
              </a:spcBef>
              <a:buFontTx/>
              <a:buChar char="•"/>
            </a:pPr>
            <a:r>
              <a:rPr lang="en-US" altLang="en-US" b="1" dirty="0"/>
              <a:t>Unrelated caregiver: yes</a:t>
            </a:r>
          </a:p>
          <a:p>
            <a:pPr marL="173196" indent="-173196">
              <a:spcBef>
                <a:spcPct val="0"/>
              </a:spcBef>
              <a:buFontTx/>
              <a:buChar char="•"/>
            </a:pPr>
            <a:r>
              <a:rPr lang="en-US" altLang="en-US" b="1" dirty="0"/>
              <a:t>Caregivers that are properly considered household employees may report their income as wages on 1040 L 7 IF the total received from that service recipient is less than $2,000 for the year</a:t>
            </a:r>
          </a:p>
          <a:p>
            <a:pPr marL="639250" lvl="1" indent="-173196">
              <a:spcBef>
                <a:spcPct val="0"/>
              </a:spcBef>
              <a:buFontTx/>
              <a:buChar char="•"/>
            </a:pPr>
            <a:r>
              <a:rPr lang="en-US" altLang="en-US" b="1" dirty="0"/>
              <a:t>If there are multiple service recipients and each is less than $2,000, they may all be reported as wages</a:t>
            </a:r>
          </a:p>
          <a:p>
            <a:pPr marL="1105304" lvl="2" indent="-173196">
              <a:spcBef>
                <a:spcPct val="0"/>
              </a:spcBef>
              <a:buFontTx/>
              <a:buChar char="•"/>
            </a:pPr>
            <a:r>
              <a:rPr lang="en-US" altLang="en-US" b="1" dirty="0"/>
              <a:t>Use Notes feature to add up multiple recipients</a:t>
            </a:r>
          </a:p>
          <a:p>
            <a:pPr marL="173196" indent="-173196">
              <a:spcBef>
                <a:spcPct val="0"/>
              </a:spcBef>
              <a:buFontTx/>
              <a:buChar char="•"/>
            </a:pPr>
            <a:r>
              <a:rPr lang="en-US" altLang="en-US" b="1" dirty="0"/>
              <a:t>If the amount received from any one recipient, the Taxpayer has a choice of reporting on Sch C as a business or using Form 8919 to “turn in” their employer</a:t>
            </a:r>
          </a:p>
          <a:p>
            <a:pPr marL="639250" lvl="1" indent="-173196">
              <a:spcBef>
                <a:spcPct val="0"/>
              </a:spcBef>
              <a:buFontTx/>
              <a:buChar char="•"/>
            </a:pPr>
            <a:r>
              <a:rPr lang="en-US" altLang="en-US" b="1" dirty="0"/>
              <a:t>Form 8919 is out of scope</a:t>
            </a:r>
          </a:p>
        </p:txBody>
      </p:sp>
      <p:sp>
        <p:nvSpPr>
          <p:cNvPr id="99332"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764" indent="-289710">
              <a:spcBef>
                <a:spcPct val="30000"/>
              </a:spcBef>
              <a:defRPr sz="1200">
                <a:solidFill>
                  <a:schemeClr val="tx1"/>
                </a:solidFill>
                <a:latin typeface="Calibri" pitchFamily="34" charset="0"/>
              </a:defRPr>
            </a:lvl2pPr>
            <a:lvl3pPr marL="1163561" indent="-231452">
              <a:spcBef>
                <a:spcPct val="30000"/>
              </a:spcBef>
              <a:defRPr sz="1200">
                <a:solidFill>
                  <a:schemeClr val="tx1"/>
                </a:solidFill>
                <a:latin typeface="Calibri" pitchFamily="34" charset="0"/>
              </a:defRPr>
            </a:lvl3pPr>
            <a:lvl4pPr marL="1629615" indent="-231452">
              <a:spcBef>
                <a:spcPct val="30000"/>
              </a:spcBef>
              <a:defRPr sz="1200">
                <a:solidFill>
                  <a:schemeClr val="tx1"/>
                </a:solidFill>
                <a:latin typeface="Calibri" pitchFamily="34" charset="0"/>
              </a:defRPr>
            </a:lvl4pPr>
            <a:lvl5pPr marL="2095669" indent="-231452">
              <a:spcBef>
                <a:spcPct val="30000"/>
              </a:spcBef>
              <a:defRPr sz="1200">
                <a:solidFill>
                  <a:schemeClr val="tx1"/>
                </a:solidFill>
                <a:latin typeface="Calibri" pitchFamily="34" charset="0"/>
              </a:defRPr>
            </a:lvl5pPr>
            <a:lvl6pPr marL="2549128" indent="-231452" eaLnBrk="0" fontAlgn="base" hangingPunct="0">
              <a:spcBef>
                <a:spcPct val="30000"/>
              </a:spcBef>
              <a:spcAft>
                <a:spcPct val="0"/>
              </a:spcAft>
              <a:defRPr sz="1200">
                <a:solidFill>
                  <a:schemeClr val="tx1"/>
                </a:solidFill>
                <a:latin typeface="Calibri" pitchFamily="34" charset="0"/>
              </a:defRPr>
            </a:lvl6pPr>
            <a:lvl7pPr marL="3002585" indent="-231452" eaLnBrk="0" fontAlgn="base" hangingPunct="0">
              <a:spcBef>
                <a:spcPct val="30000"/>
              </a:spcBef>
              <a:spcAft>
                <a:spcPct val="0"/>
              </a:spcAft>
              <a:defRPr sz="1200">
                <a:solidFill>
                  <a:schemeClr val="tx1"/>
                </a:solidFill>
                <a:latin typeface="Calibri" pitchFamily="34" charset="0"/>
              </a:defRPr>
            </a:lvl7pPr>
            <a:lvl8pPr marL="3456043" indent="-231452" eaLnBrk="0" fontAlgn="base" hangingPunct="0">
              <a:spcBef>
                <a:spcPct val="30000"/>
              </a:spcBef>
              <a:spcAft>
                <a:spcPct val="0"/>
              </a:spcAft>
              <a:defRPr sz="1200">
                <a:solidFill>
                  <a:schemeClr val="tx1"/>
                </a:solidFill>
                <a:latin typeface="Calibri" pitchFamily="34" charset="0"/>
              </a:defRPr>
            </a:lvl8pPr>
            <a:lvl9pPr marL="3909502" indent="-231452" eaLnBrk="0" fontAlgn="base" hangingPunct="0">
              <a:spcBef>
                <a:spcPct val="30000"/>
              </a:spcBef>
              <a:spcAft>
                <a:spcPct val="0"/>
              </a:spcAft>
              <a:defRPr sz="1200">
                <a:solidFill>
                  <a:schemeClr val="tx1"/>
                </a:solidFill>
                <a:latin typeface="Calibri" pitchFamily="34" charset="0"/>
              </a:defRPr>
            </a:lvl9pPr>
          </a:lstStyle>
          <a:p>
            <a:pPr>
              <a:spcBef>
                <a:spcPct val="0"/>
              </a:spcBef>
            </a:pPr>
            <a:fld id="{BF4E5D3C-30A4-4015-8726-91697564FB4D}" type="slidenum">
              <a:rPr lang="en-US" altLang="en-US">
                <a:solidFill>
                  <a:srgbClr val="000000"/>
                </a:solidFill>
                <a:ea typeface="MS PGothic" pitchFamily="34" charset="-128"/>
              </a:rPr>
              <a:pPr>
                <a:spcBef>
                  <a:spcPct val="0"/>
                </a:spcBef>
              </a:pPr>
              <a:t>17</a:t>
            </a:fld>
            <a:endParaRPr lang="en-US" altLang="en-US" dirty="0">
              <a:solidFill>
                <a:srgbClr val="000000"/>
              </a:solidFill>
              <a:ea typeface="MS PGothic" pitchFamily="34" charset="-128"/>
            </a:endParaRPr>
          </a:p>
        </p:txBody>
      </p:sp>
      <p:sp>
        <p:nvSpPr>
          <p:cNvPr id="2" name="Date Placeholder 1"/>
          <p:cNvSpPr>
            <a:spLocks noGrp="1"/>
          </p:cNvSpPr>
          <p:nvPr>
            <p:ph type="dt" idx="10"/>
          </p:nvPr>
        </p:nvSpPr>
        <p:spPr/>
        <p:txBody>
          <a:bodyPr/>
          <a:lstStyle/>
          <a:p>
            <a:fld id="{6566A829-6F03-48FA-8AB7-87FBFCBB8945}" type="datetime1">
              <a:rPr lang="en-US" smtClean="0"/>
              <a:pPr/>
              <a:t>12/26/18</a:t>
            </a:fld>
            <a:endParaRPr lang="en-US" dirty="0"/>
          </a:p>
        </p:txBody>
      </p:sp>
      <p:sp>
        <p:nvSpPr>
          <p:cNvPr id="3" name="Header Placeholder 2"/>
          <p:cNvSpPr>
            <a:spLocks noGrp="1"/>
          </p:cNvSpPr>
          <p:nvPr>
            <p:ph type="hdr" sz="quarter" idx="11"/>
          </p:nvPr>
        </p:nvSpPr>
        <p:spPr/>
        <p:txBody>
          <a:bodyPr/>
          <a:lstStyle/>
          <a:p>
            <a:r>
              <a:rPr lang="en-US"/>
              <a:t>Business Income 2017 TY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32139276"/>
      </p:ext>
    </p:extLst>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bwMode="auto">
          <a:xfrm>
            <a:off x="407988" y="696913"/>
            <a:ext cx="6196012" cy="3486150"/>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00355" name="Rectangle 3"/>
          <p:cNvSpPr>
            <a:spLocks noGrp="1" noChangeArrowheads="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marL="0" indent="0">
              <a:spcBef>
                <a:spcPct val="0"/>
              </a:spcBef>
              <a:buFontTx/>
              <a:buNone/>
            </a:pPr>
            <a:endParaRPr lang="en-US" altLang="en-US" dirty="0"/>
          </a:p>
        </p:txBody>
      </p:sp>
      <p:sp>
        <p:nvSpPr>
          <p:cNvPr id="2" name="Date Placeholder 1"/>
          <p:cNvSpPr>
            <a:spLocks noGrp="1"/>
          </p:cNvSpPr>
          <p:nvPr>
            <p:ph type="dt" idx="10"/>
          </p:nvPr>
        </p:nvSpPr>
        <p:spPr/>
        <p:txBody>
          <a:bodyPr/>
          <a:lstStyle/>
          <a:p>
            <a:fld id="{1AA052BE-184C-4656-B18A-0FA5383112DD}" type="datetime1">
              <a:rPr lang="en-US" smtClean="0"/>
              <a:pPr/>
              <a:t>12/26/18</a:t>
            </a:fld>
            <a:endParaRPr lang="en-US" dirty="0"/>
          </a:p>
        </p:txBody>
      </p:sp>
      <p:sp>
        <p:nvSpPr>
          <p:cNvPr id="3" name="Header Placeholder 2"/>
          <p:cNvSpPr>
            <a:spLocks noGrp="1"/>
          </p:cNvSpPr>
          <p:nvPr>
            <p:ph type="hdr" sz="quarter" idx="11"/>
          </p:nvPr>
        </p:nvSpPr>
        <p:spPr/>
        <p:txBody>
          <a:bodyPr/>
          <a:lstStyle/>
          <a:p>
            <a:r>
              <a:rPr lang="en-US"/>
              <a:t>Business Income 2017 TY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08046654"/>
      </p:ext>
    </p:extLst>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bwMode="auto">
          <a:xfrm>
            <a:off x="407988" y="696913"/>
            <a:ext cx="6196012" cy="3486150"/>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00355" name="Rectangle 3"/>
          <p:cNvSpPr>
            <a:spLocks noGrp="1" noChangeArrowheads="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marL="173196" indent="-173196">
              <a:spcBef>
                <a:spcPct val="0"/>
              </a:spcBef>
              <a:buFontTx/>
              <a:buChar char="•"/>
            </a:pPr>
            <a:r>
              <a:rPr lang="en-US" altLang="en-US" dirty="0"/>
              <a:t>Community property laws are disregarded for self-employment tax purposes</a:t>
            </a:r>
          </a:p>
          <a:p>
            <a:pPr marL="639250" lvl="1" indent="-173196">
              <a:spcBef>
                <a:spcPct val="0"/>
              </a:spcBef>
              <a:buFontTx/>
              <a:buChar char="•"/>
            </a:pPr>
            <a:r>
              <a:rPr lang="en-US" altLang="en-US" dirty="0"/>
              <a:t>If jointly run business, Taxpayer needs to specify the split </a:t>
            </a:r>
            <a:r>
              <a:rPr lang="en-US" altLang="en-US" dirty="0" smtClean="0"/>
              <a:t>ratio</a:t>
            </a:r>
          </a:p>
          <a:p>
            <a:pPr marL="182050" lvl="0" indent="-173196">
              <a:spcBef>
                <a:spcPct val="0"/>
              </a:spcBef>
              <a:buFontTx/>
              <a:buChar char="•"/>
            </a:pPr>
            <a:r>
              <a:rPr lang="en-US" altLang="en-US" dirty="0" smtClean="0"/>
              <a:t>Splitting: Cannot use an expense to move the spouse’s share</a:t>
            </a:r>
          </a:p>
          <a:p>
            <a:pPr marL="639250" lvl="1" indent="-173196">
              <a:spcBef>
                <a:spcPct val="0"/>
              </a:spcBef>
              <a:buFontTx/>
              <a:buChar char="•"/>
            </a:pPr>
            <a:r>
              <a:rPr lang="en-US" altLang="en-US" dirty="0" smtClean="0"/>
              <a:t>TaxSlayer</a:t>
            </a:r>
            <a:r>
              <a:rPr lang="en-US" altLang="en-US" baseline="0" dirty="0" smtClean="0"/>
              <a:t> does not allow a negative expense so would need use an income account for the spouse</a:t>
            </a:r>
          </a:p>
          <a:p>
            <a:pPr marL="639250" lvl="1" indent="-173196">
              <a:spcBef>
                <a:spcPct val="0"/>
              </a:spcBef>
              <a:buFontTx/>
              <a:buChar char="•"/>
            </a:pPr>
            <a:r>
              <a:rPr lang="en-US" altLang="en-US" baseline="0" dirty="0" smtClean="0"/>
              <a:t>Means gross income will be overstated, e.g. for ACA purposes</a:t>
            </a:r>
          </a:p>
          <a:p>
            <a:pPr marL="639250" lvl="1" indent="-173196">
              <a:spcBef>
                <a:spcPct val="0"/>
              </a:spcBef>
              <a:buFontTx/>
              <a:buChar char="•"/>
            </a:pPr>
            <a:r>
              <a:rPr lang="en-US" altLang="en-US" baseline="0" dirty="0" smtClean="0"/>
              <a:t>Can add an explanatory statement in TaxSlayer that is e-filed</a:t>
            </a:r>
            <a:endParaRPr lang="en-US" altLang="en-US" dirty="0"/>
          </a:p>
        </p:txBody>
      </p:sp>
      <p:sp>
        <p:nvSpPr>
          <p:cNvPr id="2" name="Date Placeholder 1"/>
          <p:cNvSpPr>
            <a:spLocks noGrp="1"/>
          </p:cNvSpPr>
          <p:nvPr>
            <p:ph type="dt" idx="10"/>
          </p:nvPr>
        </p:nvSpPr>
        <p:spPr/>
        <p:txBody>
          <a:bodyPr/>
          <a:lstStyle/>
          <a:p>
            <a:fld id="{1AA052BE-184C-4656-B18A-0FA5383112DD}" type="datetime1">
              <a:rPr lang="en-US" smtClean="0"/>
              <a:pPr/>
              <a:t>12/26/18</a:t>
            </a:fld>
            <a:endParaRPr lang="en-US" dirty="0"/>
          </a:p>
        </p:txBody>
      </p:sp>
      <p:sp>
        <p:nvSpPr>
          <p:cNvPr id="3" name="Header Placeholder 2"/>
          <p:cNvSpPr>
            <a:spLocks noGrp="1"/>
          </p:cNvSpPr>
          <p:nvPr>
            <p:ph type="hdr" sz="quarter" idx="11"/>
          </p:nvPr>
        </p:nvSpPr>
        <p:spPr/>
        <p:txBody>
          <a:bodyPr/>
          <a:lstStyle/>
          <a:p>
            <a:r>
              <a:rPr lang="en-US"/>
              <a:t>Business Income 2017 TY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27094581"/>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xfrm>
            <a:off x="407988" y="696913"/>
            <a:ext cx="6196012" cy="3486150"/>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marL="173196" indent="-173196">
              <a:spcBef>
                <a:spcPct val="0"/>
              </a:spcBef>
              <a:buFontTx/>
              <a:buChar char="•"/>
            </a:pPr>
            <a:endParaRPr lang="en-US" altLang="en-US" dirty="0"/>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764" indent="-289710">
              <a:spcBef>
                <a:spcPct val="30000"/>
              </a:spcBef>
              <a:defRPr sz="1200">
                <a:solidFill>
                  <a:schemeClr val="tx1"/>
                </a:solidFill>
                <a:latin typeface="Calibri" pitchFamily="34" charset="0"/>
              </a:defRPr>
            </a:lvl2pPr>
            <a:lvl3pPr marL="1163561" indent="-231452">
              <a:spcBef>
                <a:spcPct val="30000"/>
              </a:spcBef>
              <a:defRPr sz="1200">
                <a:solidFill>
                  <a:schemeClr val="tx1"/>
                </a:solidFill>
                <a:latin typeface="Calibri" pitchFamily="34" charset="0"/>
              </a:defRPr>
            </a:lvl3pPr>
            <a:lvl4pPr marL="1629615" indent="-231452">
              <a:spcBef>
                <a:spcPct val="30000"/>
              </a:spcBef>
              <a:defRPr sz="1200">
                <a:solidFill>
                  <a:schemeClr val="tx1"/>
                </a:solidFill>
                <a:latin typeface="Calibri" pitchFamily="34" charset="0"/>
              </a:defRPr>
            </a:lvl4pPr>
            <a:lvl5pPr marL="2095669" indent="-231452">
              <a:spcBef>
                <a:spcPct val="30000"/>
              </a:spcBef>
              <a:defRPr sz="1200">
                <a:solidFill>
                  <a:schemeClr val="tx1"/>
                </a:solidFill>
                <a:latin typeface="Calibri" pitchFamily="34" charset="0"/>
              </a:defRPr>
            </a:lvl5pPr>
            <a:lvl6pPr marL="2549128" indent="-231452" eaLnBrk="0" fontAlgn="base" hangingPunct="0">
              <a:spcBef>
                <a:spcPct val="30000"/>
              </a:spcBef>
              <a:spcAft>
                <a:spcPct val="0"/>
              </a:spcAft>
              <a:defRPr sz="1200">
                <a:solidFill>
                  <a:schemeClr val="tx1"/>
                </a:solidFill>
                <a:latin typeface="Calibri" pitchFamily="34" charset="0"/>
              </a:defRPr>
            </a:lvl6pPr>
            <a:lvl7pPr marL="3002585" indent="-231452" eaLnBrk="0" fontAlgn="base" hangingPunct="0">
              <a:spcBef>
                <a:spcPct val="30000"/>
              </a:spcBef>
              <a:spcAft>
                <a:spcPct val="0"/>
              </a:spcAft>
              <a:defRPr sz="1200">
                <a:solidFill>
                  <a:schemeClr val="tx1"/>
                </a:solidFill>
                <a:latin typeface="Calibri" pitchFamily="34" charset="0"/>
              </a:defRPr>
            </a:lvl7pPr>
            <a:lvl8pPr marL="3456043" indent="-231452" eaLnBrk="0" fontAlgn="base" hangingPunct="0">
              <a:spcBef>
                <a:spcPct val="30000"/>
              </a:spcBef>
              <a:spcAft>
                <a:spcPct val="0"/>
              </a:spcAft>
              <a:defRPr sz="1200">
                <a:solidFill>
                  <a:schemeClr val="tx1"/>
                </a:solidFill>
                <a:latin typeface="Calibri" pitchFamily="34" charset="0"/>
              </a:defRPr>
            </a:lvl8pPr>
            <a:lvl9pPr marL="3909502" indent="-231452" eaLnBrk="0" fontAlgn="base" hangingPunct="0">
              <a:spcBef>
                <a:spcPct val="30000"/>
              </a:spcBef>
              <a:spcAft>
                <a:spcPct val="0"/>
              </a:spcAft>
              <a:defRPr sz="1200">
                <a:solidFill>
                  <a:schemeClr val="tx1"/>
                </a:solidFill>
                <a:latin typeface="Calibri" pitchFamily="34" charset="0"/>
              </a:defRPr>
            </a:lvl9pPr>
          </a:lstStyle>
          <a:p>
            <a:pPr>
              <a:spcBef>
                <a:spcPct val="0"/>
              </a:spcBef>
            </a:pPr>
            <a:fld id="{3C4D5876-A11C-445B-B5CE-10D569C02344}" type="slidenum">
              <a:rPr lang="en-US" altLang="en-US">
                <a:solidFill>
                  <a:srgbClr val="000000"/>
                </a:solidFill>
                <a:ea typeface="MS PGothic" pitchFamily="34" charset="-128"/>
              </a:rPr>
              <a:pPr>
                <a:spcBef>
                  <a:spcPct val="0"/>
                </a:spcBef>
              </a:pPr>
              <a:t>2</a:t>
            </a:fld>
            <a:endParaRPr lang="en-US" altLang="en-US" dirty="0">
              <a:solidFill>
                <a:srgbClr val="000000"/>
              </a:solidFill>
              <a:ea typeface="MS PGothic" pitchFamily="34" charset="-128"/>
            </a:endParaRPr>
          </a:p>
        </p:txBody>
      </p:sp>
      <p:sp>
        <p:nvSpPr>
          <p:cNvPr id="2" name="Date Placeholder 1"/>
          <p:cNvSpPr>
            <a:spLocks noGrp="1"/>
          </p:cNvSpPr>
          <p:nvPr>
            <p:ph type="dt" idx="10"/>
          </p:nvPr>
        </p:nvSpPr>
        <p:spPr/>
        <p:txBody>
          <a:bodyPr/>
          <a:lstStyle/>
          <a:p>
            <a:fld id="{02852D87-777A-4D4F-9CDD-435A5A8EB237}" type="datetime1">
              <a:rPr lang="en-US" smtClean="0"/>
              <a:pPr/>
              <a:t>12/26/18</a:t>
            </a:fld>
            <a:endParaRPr lang="en-US" dirty="0"/>
          </a:p>
        </p:txBody>
      </p:sp>
      <p:sp>
        <p:nvSpPr>
          <p:cNvPr id="3" name="Header Placeholder 2"/>
          <p:cNvSpPr>
            <a:spLocks noGrp="1"/>
          </p:cNvSpPr>
          <p:nvPr>
            <p:ph type="hdr" sz="quarter" idx="11"/>
          </p:nvPr>
        </p:nvSpPr>
        <p:spPr/>
        <p:txBody>
          <a:bodyPr/>
          <a:lstStyle/>
          <a:p>
            <a:r>
              <a:rPr lang="en-US"/>
              <a:t>Business Income 2017 TY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82112775"/>
      </p:ext>
    </p:extLst>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xfrm>
            <a:off x="407988" y="696913"/>
            <a:ext cx="6196012" cy="3486150"/>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04451"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lvl="1" eaLnBrk="1" hangingPunct="1"/>
            <a:r>
              <a:rPr lang="en-US" altLang="en-US" b="1" dirty="0"/>
              <a:t>Graphic designer:</a:t>
            </a:r>
          </a:p>
          <a:p>
            <a:pPr lvl="1" eaLnBrk="1" hangingPunct="1"/>
            <a:r>
              <a:rPr lang="en-US" altLang="en-US" b="1" dirty="0"/>
              <a:t>Category: Professional, Scientific, &amp; Technical Services</a:t>
            </a:r>
          </a:p>
          <a:p>
            <a:pPr lvl="1" eaLnBrk="1" hangingPunct="1"/>
            <a:r>
              <a:rPr lang="en-US" altLang="en-US" b="1" dirty="0"/>
              <a:t>Code: Graphic designer: 541400</a:t>
            </a:r>
          </a:p>
          <a:p>
            <a:endParaRPr lang="en-US" altLang="en-US" dirty="0"/>
          </a:p>
        </p:txBody>
      </p:sp>
      <p:sp>
        <p:nvSpPr>
          <p:cNvPr id="104452"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764" indent="-289710">
              <a:spcBef>
                <a:spcPct val="30000"/>
              </a:spcBef>
              <a:defRPr sz="1200">
                <a:solidFill>
                  <a:schemeClr val="tx1"/>
                </a:solidFill>
                <a:latin typeface="Calibri" pitchFamily="34" charset="0"/>
              </a:defRPr>
            </a:lvl2pPr>
            <a:lvl3pPr marL="1163561" indent="-231452">
              <a:spcBef>
                <a:spcPct val="30000"/>
              </a:spcBef>
              <a:defRPr sz="1200">
                <a:solidFill>
                  <a:schemeClr val="tx1"/>
                </a:solidFill>
                <a:latin typeface="Calibri" pitchFamily="34" charset="0"/>
              </a:defRPr>
            </a:lvl3pPr>
            <a:lvl4pPr marL="1629615" indent="-231452">
              <a:spcBef>
                <a:spcPct val="30000"/>
              </a:spcBef>
              <a:defRPr sz="1200">
                <a:solidFill>
                  <a:schemeClr val="tx1"/>
                </a:solidFill>
                <a:latin typeface="Calibri" pitchFamily="34" charset="0"/>
              </a:defRPr>
            </a:lvl4pPr>
            <a:lvl5pPr marL="2095669" indent="-231452">
              <a:spcBef>
                <a:spcPct val="30000"/>
              </a:spcBef>
              <a:defRPr sz="1200">
                <a:solidFill>
                  <a:schemeClr val="tx1"/>
                </a:solidFill>
                <a:latin typeface="Calibri" pitchFamily="34" charset="0"/>
              </a:defRPr>
            </a:lvl5pPr>
            <a:lvl6pPr marL="2549128" indent="-231452" eaLnBrk="0" fontAlgn="base" hangingPunct="0">
              <a:spcBef>
                <a:spcPct val="30000"/>
              </a:spcBef>
              <a:spcAft>
                <a:spcPct val="0"/>
              </a:spcAft>
              <a:defRPr sz="1200">
                <a:solidFill>
                  <a:schemeClr val="tx1"/>
                </a:solidFill>
                <a:latin typeface="Calibri" pitchFamily="34" charset="0"/>
              </a:defRPr>
            </a:lvl6pPr>
            <a:lvl7pPr marL="3002585" indent="-231452" eaLnBrk="0" fontAlgn="base" hangingPunct="0">
              <a:spcBef>
                <a:spcPct val="30000"/>
              </a:spcBef>
              <a:spcAft>
                <a:spcPct val="0"/>
              </a:spcAft>
              <a:defRPr sz="1200">
                <a:solidFill>
                  <a:schemeClr val="tx1"/>
                </a:solidFill>
                <a:latin typeface="Calibri" pitchFamily="34" charset="0"/>
              </a:defRPr>
            </a:lvl7pPr>
            <a:lvl8pPr marL="3456043" indent="-231452" eaLnBrk="0" fontAlgn="base" hangingPunct="0">
              <a:spcBef>
                <a:spcPct val="30000"/>
              </a:spcBef>
              <a:spcAft>
                <a:spcPct val="0"/>
              </a:spcAft>
              <a:defRPr sz="1200">
                <a:solidFill>
                  <a:schemeClr val="tx1"/>
                </a:solidFill>
                <a:latin typeface="Calibri" pitchFamily="34" charset="0"/>
              </a:defRPr>
            </a:lvl8pPr>
            <a:lvl9pPr marL="3909502" indent="-231452" eaLnBrk="0" fontAlgn="base" hangingPunct="0">
              <a:spcBef>
                <a:spcPct val="30000"/>
              </a:spcBef>
              <a:spcAft>
                <a:spcPct val="0"/>
              </a:spcAft>
              <a:defRPr sz="1200">
                <a:solidFill>
                  <a:schemeClr val="tx1"/>
                </a:solidFill>
                <a:latin typeface="Calibri" pitchFamily="34" charset="0"/>
              </a:defRPr>
            </a:lvl9pPr>
          </a:lstStyle>
          <a:p>
            <a:pPr>
              <a:spcBef>
                <a:spcPct val="0"/>
              </a:spcBef>
            </a:pPr>
            <a:fld id="{0AAB2267-8211-4375-9C3C-81E98C11E29B}" type="slidenum">
              <a:rPr lang="en-US" altLang="en-US"/>
              <a:pPr>
                <a:spcBef>
                  <a:spcPct val="0"/>
                </a:spcBef>
              </a:pPr>
              <a:t>20</a:t>
            </a:fld>
            <a:endParaRPr lang="en-US" altLang="en-US" dirty="0"/>
          </a:p>
        </p:txBody>
      </p:sp>
      <p:sp>
        <p:nvSpPr>
          <p:cNvPr id="2" name="Date Placeholder 1"/>
          <p:cNvSpPr>
            <a:spLocks noGrp="1"/>
          </p:cNvSpPr>
          <p:nvPr>
            <p:ph type="dt" idx="10"/>
          </p:nvPr>
        </p:nvSpPr>
        <p:spPr/>
        <p:txBody>
          <a:bodyPr/>
          <a:lstStyle/>
          <a:p>
            <a:fld id="{E1F7BD4C-E98B-47C7-952E-F9F2A9FEDCC4}" type="datetime1">
              <a:rPr lang="en-US" smtClean="0"/>
              <a:pPr/>
              <a:t>12/26/18</a:t>
            </a:fld>
            <a:endParaRPr lang="en-US" dirty="0"/>
          </a:p>
        </p:txBody>
      </p:sp>
      <p:sp>
        <p:nvSpPr>
          <p:cNvPr id="3" name="Header Placeholder 2"/>
          <p:cNvSpPr>
            <a:spLocks noGrp="1"/>
          </p:cNvSpPr>
          <p:nvPr>
            <p:ph type="hdr" sz="quarter" idx="11"/>
          </p:nvPr>
        </p:nvSpPr>
        <p:spPr/>
        <p:txBody>
          <a:bodyPr/>
          <a:lstStyle/>
          <a:p>
            <a:r>
              <a:rPr lang="en-US"/>
              <a:t>Business Income 2017 TY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98481215"/>
      </p:ext>
    </p:extLst>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xfrm>
            <a:off x="407988" y="696913"/>
            <a:ext cx="6196012" cy="3486150"/>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05475"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Ask to look up codes or if running TS, demonstrate in program</a:t>
            </a:r>
          </a:p>
        </p:txBody>
      </p:sp>
      <p:sp>
        <p:nvSpPr>
          <p:cNvPr id="105476"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764" indent="-289710">
              <a:spcBef>
                <a:spcPct val="30000"/>
              </a:spcBef>
              <a:defRPr sz="1200">
                <a:solidFill>
                  <a:schemeClr val="tx1"/>
                </a:solidFill>
                <a:latin typeface="Calibri" pitchFamily="34" charset="0"/>
              </a:defRPr>
            </a:lvl2pPr>
            <a:lvl3pPr marL="1163561" indent="-231452">
              <a:spcBef>
                <a:spcPct val="30000"/>
              </a:spcBef>
              <a:defRPr sz="1200">
                <a:solidFill>
                  <a:schemeClr val="tx1"/>
                </a:solidFill>
                <a:latin typeface="Calibri" pitchFamily="34" charset="0"/>
              </a:defRPr>
            </a:lvl3pPr>
            <a:lvl4pPr marL="1629615" indent="-231452">
              <a:spcBef>
                <a:spcPct val="30000"/>
              </a:spcBef>
              <a:defRPr sz="1200">
                <a:solidFill>
                  <a:schemeClr val="tx1"/>
                </a:solidFill>
                <a:latin typeface="Calibri" pitchFamily="34" charset="0"/>
              </a:defRPr>
            </a:lvl4pPr>
            <a:lvl5pPr marL="2095669" indent="-231452">
              <a:spcBef>
                <a:spcPct val="30000"/>
              </a:spcBef>
              <a:defRPr sz="1200">
                <a:solidFill>
                  <a:schemeClr val="tx1"/>
                </a:solidFill>
                <a:latin typeface="Calibri" pitchFamily="34" charset="0"/>
              </a:defRPr>
            </a:lvl5pPr>
            <a:lvl6pPr marL="2549128" indent="-231452" eaLnBrk="0" fontAlgn="base" hangingPunct="0">
              <a:spcBef>
                <a:spcPct val="30000"/>
              </a:spcBef>
              <a:spcAft>
                <a:spcPct val="0"/>
              </a:spcAft>
              <a:defRPr sz="1200">
                <a:solidFill>
                  <a:schemeClr val="tx1"/>
                </a:solidFill>
                <a:latin typeface="Calibri" pitchFamily="34" charset="0"/>
              </a:defRPr>
            </a:lvl6pPr>
            <a:lvl7pPr marL="3002585" indent="-231452" eaLnBrk="0" fontAlgn="base" hangingPunct="0">
              <a:spcBef>
                <a:spcPct val="30000"/>
              </a:spcBef>
              <a:spcAft>
                <a:spcPct val="0"/>
              </a:spcAft>
              <a:defRPr sz="1200">
                <a:solidFill>
                  <a:schemeClr val="tx1"/>
                </a:solidFill>
                <a:latin typeface="Calibri" pitchFamily="34" charset="0"/>
              </a:defRPr>
            </a:lvl7pPr>
            <a:lvl8pPr marL="3456043" indent="-231452" eaLnBrk="0" fontAlgn="base" hangingPunct="0">
              <a:spcBef>
                <a:spcPct val="30000"/>
              </a:spcBef>
              <a:spcAft>
                <a:spcPct val="0"/>
              </a:spcAft>
              <a:defRPr sz="1200">
                <a:solidFill>
                  <a:schemeClr val="tx1"/>
                </a:solidFill>
                <a:latin typeface="Calibri" pitchFamily="34" charset="0"/>
              </a:defRPr>
            </a:lvl8pPr>
            <a:lvl9pPr marL="3909502" indent="-231452" eaLnBrk="0" fontAlgn="base" hangingPunct="0">
              <a:spcBef>
                <a:spcPct val="30000"/>
              </a:spcBef>
              <a:spcAft>
                <a:spcPct val="0"/>
              </a:spcAft>
              <a:defRPr sz="1200">
                <a:solidFill>
                  <a:schemeClr val="tx1"/>
                </a:solidFill>
                <a:latin typeface="Calibri" pitchFamily="34" charset="0"/>
              </a:defRPr>
            </a:lvl9pPr>
          </a:lstStyle>
          <a:p>
            <a:pPr>
              <a:spcBef>
                <a:spcPct val="0"/>
              </a:spcBef>
            </a:pPr>
            <a:fld id="{90358CA6-ADDE-4C84-B8F9-01D8039BE31F}" type="slidenum">
              <a:rPr lang="en-US" altLang="en-US"/>
              <a:pPr>
                <a:spcBef>
                  <a:spcPct val="0"/>
                </a:spcBef>
              </a:pPr>
              <a:t>21</a:t>
            </a:fld>
            <a:endParaRPr lang="en-US" altLang="en-US" dirty="0"/>
          </a:p>
        </p:txBody>
      </p:sp>
      <p:sp>
        <p:nvSpPr>
          <p:cNvPr id="2" name="Date Placeholder 1"/>
          <p:cNvSpPr>
            <a:spLocks noGrp="1"/>
          </p:cNvSpPr>
          <p:nvPr>
            <p:ph type="dt" idx="10"/>
          </p:nvPr>
        </p:nvSpPr>
        <p:spPr/>
        <p:txBody>
          <a:bodyPr/>
          <a:lstStyle/>
          <a:p>
            <a:fld id="{A8E97AEB-29DE-46EA-A2EB-6E5C3E313341}" type="datetime1">
              <a:rPr lang="en-US" smtClean="0"/>
              <a:pPr/>
              <a:t>12/26/18</a:t>
            </a:fld>
            <a:endParaRPr lang="en-US" dirty="0"/>
          </a:p>
        </p:txBody>
      </p:sp>
      <p:sp>
        <p:nvSpPr>
          <p:cNvPr id="3" name="Header Placeholder 2"/>
          <p:cNvSpPr>
            <a:spLocks noGrp="1"/>
          </p:cNvSpPr>
          <p:nvPr>
            <p:ph type="hdr" sz="quarter" idx="11"/>
          </p:nvPr>
        </p:nvSpPr>
        <p:spPr/>
        <p:txBody>
          <a:bodyPr/>
          <a:lstStyle/>
          <a:p>
            <a:r>
              <a:rPr lang="en-US"/>
              <a:t>Business Income 2017 TY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67625310"/>
      </p:ext>
    </p:extLst>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764" indent="-289710">
              <a:spcBef>
                <a:spcPct val="30000"/>
              </a:spcBef>
              <a:defRPr sz="1200">
                <a:solidFill>
                  <a:schemeClr val="tx1"/>
                </a:solidFill>
                <a:latin typeface="Calibri" pitchFamily="34" charset="0"/>
              </a:defRPr>
            </a:lvl2pPr>
            <a:lvl3pPr marL="1163561" indent="-231452">
              <a:spcBef>
                <a:spcPct val="30000"/>
              </a:spcBef>
              <a:defRPr sz="1200">
                <a:solidFill>
                  <a:schemeClr val="tx1"/>
                </a:solidFill>
                <a:latin typeface="Calibri" pitchFamily="34" charset="0"/>
              </a:defRPr>
            </a:lvl3pPr>
            <a:lvl4pPr marL="1629615" indent="-231452">
              <a:spcBef>
                <a:spcPct val="30000"/>
              </a:spcBef>
              <a:defRPr sz="1200">
                <a:solidFill>
                  <a:schemeClr val="tx1"/>
                </a:solidFill>
                <a:latin typeface="Calibri" pitchFamily="34" charset="0"/>
              </a:defRPr>
            </a:lvl4pPr>
            <a:lvl5pPr marL="2095669" indent="-231452">
              <a:spcBef>
                <a:spcPct val="30000"/>
              </a:spcBef>
              <a:defRPr sz="1200">
                <a:solidFill>
                  <a:schemeClr val="tx1"/>
                </a:solidFill>
                <a:latin typeface="Calibri" pitchFamily="34" charset="0"/>
              </a:defRPr>
            </a:lvl5pPr>
            <a:lvl6pPr marL="2549128" indent="-231452" eaLnBrk="0" fontAlgn="base" hangingPunct="0">
              <a:spcBef>
                <a:spcPct val="30000"/>
              </a:spcBef>
              <a:spcAft>
                <a:spcPct val="0"/>
              </a:spcAft>
              <a:defRPr sz="1200">
                <a:solidFill>
                  <a:schemeClr val="tx1"/>
                </a:solidFill>
                <a:latin typeface="Calibri" pitchFamily="34" charset="0"/>
              </a:defRPr>
            </a:lvl6pPr>
            <a:lvl7pPr marL="3002585" indent="-231452" eaLnBrk="0" fontAlgn="base" hangingPunct="0">
              <a:spcBef>
                <a:spcPct val="30000"/>
              </a:spcBef>
              <a:spcAft>
                <a:spcPct val="0"/>
              </a:spcAft>
              <a:defRPr sz="1200">
                <a:solidFill>
                  <a:schemeClr val="tx1"/>
                </a:solidFill>
                <a:latin typeface="Calibri" pitchFamily="34" charset="0"/>
              </a:defRPr>
            </a:lvl7pPr>
            <a:lvl8pPr marL="3456043" indent="-231452" eaLnBrk="0" fontAlgn="base" hangingPunct="0">
              <a:spcBef>
                <a:spcPct val="30000"/>
              </a:spcBef>
              <a:spcAft>
                <a:spcPct val="0"/>
              </a:spcAft>
              <a:defRPr sz="1200">
                <a:solidFill>
                  <a:schemeClr val="tx1"/>
                </a:solidFill>
                <a:latin typeface="Calibri" pitchFamily="34" charset="0"/>
              </a:defRPr>
            </a:lvl8pPr>
            <a:lvl9pPr marL="3909502" indent="-231452" eaLnBrk="0" fontAlgn="base" hangingPunct="0">
              <a:spcBef>
                <a:spcPct val="30000"/>
              </a:spcBef>
              <a:spcAft>
                <a:spcPct val="0"/>
              </a:spcAft>
              <a:defRPr sz="1200">
                <a:solidFill>
                  <a:schemeClr val="tx1"/>
                </a:solidFill>
                <a:latin typeface="Calibri" pitchFamily="34" charset="0"/>
              </a:defRPr>
            </a:lvl9pPr>
          </a:lstStyle>
          <a:p>
            <a:pPr>
              <a:spcBef>
                <a:spcPct val="0"/>
              </a:spcBef>
            </a:pPr>
            <a:fld id="{37DF4F67-FA3F-4400-95A5-176E5F2090AE}" type="slidenum">
              <a:rPr lang="en-GB" altLang="en-US">
                <a:solidFill>
                  <a:srgbClr val="000000"/>
                </a:solidFill>
                <a:ea typeface="MS PGothic" pitchFamily="34" charset="-128"/>
              </a:rPr>
              <a:pPr>
                <a:spcBef>
                  <a:spcPct val="0"/>
                </a:spcBef>
              </a:pPr>
              <a:t>22</a:t>
            </a:fld>
            <a:endParaRPr lang="en-GB" altLang="en-US" dirty="0">
              <a:solidFill>
                <a:srgbClr val="000000"/>
              </a:solidFill>
              <a:ea typeface="MS PGothic" pitchFamily="34" charset="-128"/>
            </a:endParaRPr>
          </a:p>
        </p:txBody>
      </p:sp>
      <p:sp>
        <p:nvSpPr>
          <p:cNvPr id="107523" name="Rectangle 1"/>
          <p:cNvSpPr>
            <a:spLocks noGrp="1" noRot="1" noChangeAspect="1" noChangeArrowheads="1" noTextEdit="1"/>
          </p:cNvSpPr>
          <p:nvPr>
            <p:ph type="sldImg"/>
          </p:nvPr>
        </p:nvSpPr>
        <p:spPr bwMode="auto">
          <a:xfrm>
            <a:off x="407988" y="696913"/>
            <a:ext cx="6196012" cy="3486150"/>
          </a:xfrm>
          <a:solidFill>
            <a:srgbClr val="FFFFFF"/>
          </a:solidFill>
          <a:ln>
            <a:solidFill>
              <a:srgbClr val="000000"/>
            </a:solidFill>
            <a:miter lim="800000"/>
            <a:headEnd/>
            <a:tailEnd/>
          </a:ln>
        </p:spPr>
      </p:sp>
      <p:sp>
        <p:nvSpPr>
          <p:cNvPr id="107524" name="Rectangle 2"/>
          <p:cNvSpPr>
            <a:spLocks noGrp="1" noChangeArrowheads="1"/>
          </p:cNvSpPr>
          <p:nvPr>
            <p:ph type="body" idx="1"/>
          </p:nvPr>
        </p:nvSpPr>
        <p:spPr bwMode="auto">
          <a:xfrm>
            <a:off x="701356" y="4416500"/>
            <a:ext cx="5607691" cy="1297045"/>
          </a:xfr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numCol="1" anchor="ctr" anchorCtr="0" compatLnSpc="1">
            <a:prstTxWarp prst="textNoShape">
              <a:avLst/>
            </a:prstTxWarp>
          </a:bodyPr>
          <a:lstStyle/>
          <a:p>
            <a:pPr marL="170867" indent="-170867">
              <a:spcBef>
                <a:spcPct val="0"/>
              </a:spcBef>
              <a:buClr>
                <a:schemeClr val="accent2">
                  <a:lumMod val="75000"/>
                </a:schemeClr>
              </a:buClr>
              <a:buSzPct val="120000"/>
              <a:buFont typeface="Arial" panose="020B0604020202020204" pitchFamily="34" charset="0"/>
              <a:buChar char="•"/>
            </a:pPr>
            <a:r>
              <a:rPr lang="en-US" altLang="en-US" dirty="0"/>
              <a:t>Consider the business.</a:t>
            </a:r>
          </a:p>
          <a:p>
            <a:pPr marL="626513" lvl="1" indent="-170867">
              <a:spcBef>
                <a:spcPct val="0"/>
              </a:spcBef>
              <a:buClr>
                <a:schemeClr val="accent2">
                  <a:lumMod val="75000"/>
                </a:schemeClr>
              </a:buClr>
              <a:buSzPct val="120000"/>
              <a:buFont typeface="Wingdings" panose="05000000000000000000" pitchFamily="2" charset="2"/>
              <a:buChar char="§"/>
            </a:pPr>
            <a:r>
              <a:rPr lang="en-US" altLang="en-US" dirty="0"/>
              <a:t>Is it likely that the Taxpayer would have cash income?</a:t>
            </a:r>
          </a:p>
          <a:p>
            <a:pPr marL="626513" lvl="1" indent="-170867">
              <a:spcBef>
                <a:spcPct val="0"/>
              </a:spcBef>
              <a:buClr>
                <a:schemeClr val="accent2">
                  <a:lumMod val="75000"/>
                </a:schemeClr>
              </a:buClr>
              <a:buSzPct val="120000"/>
              <a:buFont typeface="Wingdings" panose="05000000000000000000" pitchFamily="2" charset="2"/>
              <a:buChar char="§"/>
            </a:pPr>
            <a:r>
              <a:rPr lang="en-US" altLang="en-US" dirty="0"/>
              <a:t>If so, ask about it.3</a:t>
            </a:r>
          </a:p>
          <a:p>
            <a:pPr marL="170867" indent="-170867">
              <a:spcBef>
                <a:spcPct val="0"/>
              </a:spcBef>
              <a:buClr>
                <a:schemeClr val="accent2">
                  <a:lumMod val="75000"/>
                </a:schemeClr>
              </a:buClr>
              <a:buSzPct val="120000"/>
              <a:buFont typeface="Arial" panose="020B0604020202020204" pitchFamily="34" charset="0"/>
              <a:buChar char="•"/>
            </a:pPr>
            <a:r>
              <a:rPr lang="en-US" altLang="en-US" dirty="0"/>
              <a:t>All Income must be reported.</a:t>
            </a:r>
          </a:p>
          <a:p>
            <a:pPr marL="170867" indent="-170867">
              <a:spcBef>
                <a:spcPct val="0"/>
              </a:spcBef>
              <a:buClr>
                <a:schemeClr val="accent2">
                  <a:lumMod val="75000"/>
                </a:schemeClr>
              </a:buClr>
              <a:buSzPct val="120000"/>
              <a:buFont typeface="Arial" panose="020B0604020202020204" pitchFamily="34" charset="0"/>
              <a:buChar char="•"/>
            </a:pPr>
            <a:r>
              <a:rPr lang="en-US" altLang="en-US" dirty="0"/>
              <a:t>All </a:t>
            </a:r>
            <a:r>
              <a:rPr lang="en-US" altLang="en-US"/>
              <a:t>Form 1099-MISCs</a:t>
            </a:r>
            <a:r>
              <a:rPr lang="en-US" altLang="en-US" baseline="0"/>
              <a:t> </a:t>
            </a:r>
            <a:r>
              <a:rPr lang="en-US" altLang="en-US" baseline="0" dirty="0"/>
              <a:t>must be input into TaxSlayer as a 1099-MISC (not summarized to “other </a:t>
            </a:r>
            <a:r>
              <a:rPr lang="en-US" altLang="en-US" baseline="0"/>
              <a:t>income”)</a:t>
            </a:r>
          </a:p>
        </p:txBody>
      </p:sp>
      <p:sp>
        <p:nvSpPr>
          <p:cNvPr id="2" name="Date Placeholder 1"/>
          <p:cNvSpPr>
            <a:spLocks noGrp="1"/>
          </p:cNvSpPr>
          <p:nvPr>
            <p:ph type="dt" idx="10"/>
          </p:nvPr>
        </p:nvSpPr>
        <p:spPr/>
        <p:txBody>
          <a:bodyPr/>
          <a:lstStyle/>
          <a:p>
            <a:fld id="{A448BC61-BE8E-4891-990C-4D0E1A8843C8}" type="datetime1">
              <a:rPr lang="en-US" smtClean="0"/>
              <a:pPr/>
              <a:t>12/26/18</a:t>
            </a:fld>
            <a:endParaRPr lang="en-US" dirty="0"/>
          </a:p>
        </p:txBody>
      </p:sp>
      <p:sp>
        <p:nvSpPr>
          <p:cNvPr id="3" name="Header Placeholder 2"/>
          <p:cNvSpPr>
            <a:spLocks noGrp="1"/>
          </p:cNvSpPr>
          <p:nvPr>
            <p:ph type="hdr" sz="quarter" idx="11"/>
          </p:nvPr>
        </p:nvSpPr>
        <p:spPr/>
        <p:txBody>
          <a:bodyPr/>
          <a:lstStyle/>
          <a:p>
            <a:r>
              <a:rPr lang="en-US"/>
              <a:t>Business Income 2017 TY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62852005"/>
      </p:ext>
    </p:extLst>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xfrm>
            <a:off x="407988" y="696913"/>
            <a:ext cx="6196012" cy="3486150"/>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09571"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Emphasize</a:t>
            </a:r>
          </a:p>
          <a:p>
            <a:pPr eaLnBrk="1" hangingPunct="1">
              <a:spcBef>
                <a:spcPct val="0"/>
              </a:spcBef>
              <a:buFontTx/>
              <a:buChar char="•"/>
            </a:pPr>
            <a:r>
              <a:rPr lang="en-US" altLang="en-US" dirty="0"/>
              <a:t>Box</a:t>
            </a:r>
            <a:r>
              <a:rPr lang="en-US" altLang="en-US" baseline="0" dirty="0"/>
              <a:t> 2 royalties if from taxpayer’s own services would go on Sch C, e.g. author or songwriter</a:t>
            </a:r>
            <a:endParaRPr lang="en-US" altLang="en-US" dirty="0"/>
          </a:p>
          <a:p>
            <a:pPr eaLnBrk="1" hangingPunct="1">
              <a:spcBef>
                <a:spcPct val="0"/>
              </a:spcBef>
              <a:buFontTx/>
              <a:buChar char="•"/>
            </a:pPr>
            <a:r>
              <a:rPr lang="en-US" altLang="en-US" dirty="0"/>
              <a:t>Use of box </a:t>
            </a:r>
            <a:r>
              <a:rPr lang="en-US" altLang="en-US" dirty="0" smtClean="0"/>
              <a:t>3 or </a:t>
            </a:r>
            <a:r>
              <a:rPr lang="en-US" altLang="en-US" dirty="0"/>
              <a:t>box 7 varies by payer – taxpayer decides whether or not there is a business</a:t>
            </a:r>
          </a:p>
          <a:p>
            <a:pPr eaLnBrk="1" hangingPunct="1">
              <a:spcBef>
                <a:spcPct val="0"/>
              </a:spcBef>
              <a:buFontTx/>
              <a:buChar char="•"/>
            </a:pPr>
            <a:r>
              <a:rPr lang="en-US" altLang="en-US" dirty="0"/>
              <a:t>Box 9 – if checked means that the Taxpayer has a resale business </a:t>
            </a:r>
            <a:r>
              <a:rPr lang="en-US" altLang="en-US" dirty="0" smtClean="0"/>
              <a:t>which is now in scope</a:t>
            </a:r>
            <a:r>
              <a:rPr lang="en-US" altLang="en-US" baseline="0" dirty="0" smtClean="0"/>
              <a:t> when taxpayer expenses business purchases of goods</a:t>
            </a:r>
            <a:endParaRPr lang="en-US" altLang="en-US" dirty="0"/>
          </a:p>
          <a:p>
            <a:pPr eaLnBrk="1" hangingPunct="1">
              <a:spcBef>
                <a:spcPct val="0"/>
              </a:spcBef>
              <a:buFontTx/>
              <a:buChar char="•"/>
            </a:pPr>
            <a:r>
              <a:rPr lang="en-US" altLang="en-US" dirty="0"/>
              <a:t>Box 6 in some states is used to report caregiver compensation paid by the state or municipality</a:t>
            </a:r>
          </a:p>
          <a:p>
            <a:pPr eaLnBrk="1" hangingPunct="1">
              <a:spcBef>
                <a:spcPct val="0"/>
              </a:spcBef>
              <a:buFontTx/>
              <a:buChar char="•"/>
            </a:pPr>
            <a:endParaRPr lang="en-US" altLang="en-US" dirty="0"/>
          </a:p>
        </p:txBody>
      </p:sp>
      <p:sp>
        <p:nvSpPr>
          <p:cNvPr id="109572"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764" indent="-289710">
              <a:spcBef>
                <a:spcPct val="30000"/>
              </a:spcBef>
              <a:defRPr sz="1200">
                <a:solidFill>
                  <a:schemeClr val="tx1"/>
                </a:solidFill>
                <a:latin typeface="Calibri" pitchFamily="34" charset="0"/>
              </a:defRPr>
            </a:lvl2pPr>
            <a:lvl3pPr marL="1163561" indent="-231452">
              <a:spcBef>
                <a:spcPct val="30000"/>
              </a:spcBef>
              <a:defRPr sz="1200">
                <a:solidFill>
                  <a:schemeClr val="tx1"/>
                </a:solidFill>
                <a:latin typeface="Calibri" pitchFamily="34" charset="0"/>
              </a:defRPr>
            </a:lvl3pPr>
            <a:lvl4pPr marL="1629615" indent="-231452">
              <a:spcBef>
                <a:spcPct val="30000"/>
              </a:spcBef>
              <a:defRPr sz="1200">
                <a:solidFill>
                  <a:schemeClr val="tx1"/>
                </a:solidFill>
                <a:latin typeface="Calibri" pitchFamily="34" charset="0"/>
              </a:defRPr>
            </a:lvl4pPr>
            <a:lvl5pPr marL="2095669" indent="-231452">
              <a:spcBef>
                <a:spcPct val="30000"/>
              </a:spcBef>
              <a:defRPr sz="1200">
                <a:solidFill>
                  <a:schemeClr val="tx1"/>
                </a:solidFill>
                <a:latin typeface="Calibri" pitchFamily="34" charset="0"/>
              </a:defRPr>
            </a:lvl5pPr>
            <a:lvl6pPr marL="2549128" indent="-231452" eaLnBrk="0" fontAlgn="base" hangingPunct="0">
              <a:spcBef>
                <a:spcPct val="30000"/>
              </a:spcBef>
              <a:spcAft>
                <a:spcPct val="0"/>
              </a:spcAft>
              <a:defRPr sz="1200">
                <a:solidFill>
                  <a:schemeClr val="tx1"/>
                </a:solidFill>
                <a:latin typeface="Calibri" pitchFamily="34" charset="0"/>
              </a:defRPr>
            </a:lvl6pPr>
            <a:lvl7pPr marL="3002585" indent="-231452" eaLnBrk="0" fontAlgn="base" hangingPunct="0">
              <a:spcBef>
                <a:spcPct val="30000"/>
              </a:spcBef>
              <a:spcAft>
                <a:spcPct val="0"/>
              </a:spcAft>
              <a:defRPr sz="1200">
                <a:solidFill>
                  <a:schemeClr val="tx1"/>
                </a:solidFill>
                <a:latin typeface="Calibri" pitchFamily="34" charset="0"/>
              </a:defRPr>
            </a:lvl7pPr>
            <a:lvl8pPr marL="3456043" indent="-231452" eaLnBrk="0" fontAlgn="base" hangingPunct="0">
              <a:spcBef>
                <a:spcPct val="30000"/>
              </a:spcBef>
              <a:spcAft>
                <a:spcPct val="0"/>
              </a:spcAft>
              <a:defRPr sz="1200">
                <a:solidFill>
                  <a:schemeClr val="tx1"/>
                </a:solidFill>
                <a:latin typeface="Calibri" pitchFamily="34" charset="0"/>
              </a:defRPr>
            </a:lvl8pPr>
            <a:lvl9pPr marL="3909502" indent="-231452" eaLnBrk="0" fontAlgn="base" hangingPunct="0">
              <a:spcBef>
                <a:spcPct val="30000"/>
              </a:spcBef>
              <a:spcAft>
                <a:spcPct val="0"/>
              </a:spcAft>
              <a:defRPr sz="1200">
                <a:solidFill>
                  <a:schemeClr val="tx1"/>
                </a:solidFill>
                <a:latin typeface="Calibri" pitchFamily="34" charset="0"/>
              </a:defRPr>
            </a:lvl9pPr>
          </a:lstStyle>
          <a:p>
            <a:pPr>
              <a:spcBef>
                <a:spcPct val="0"/>
              </a:spcBef>
            </a:pPr>
            <a:fld id="{7AD01436-4700-4CB7-8322-67A72B5096E4}" type="slidenum">
              <a:rPr lang="en-US" altLang="en-US">
                <a:solidFill>
                  <a:srgbClr val="000000"/>
                </a:solidFill>
                <a:ea typeface="MS PGothic" pitchFamily="34" charset="-128"/>
              </a:rPr>
              <a:pPr>
                <a:spcBef>
                  <a:spcPct val="0"/>
                </a:spcBef>
              </a:pPr>
              <a:t>23</a:t>
            </a:fld>
            <a:endParaRPr lang="en-US" altLang="en-US" dirty="0">
              <a:solidFill>
                <a:srgbClr val="000000"/>
              </a:solidFill>
              <a:ea typeface="MS PGothic" pitchFamily="34" charset="-128"/>
            </a:endParaRPr>
          </a:p>
        </p:txBody>
      </p:sp>
      <p:sp>
        <p:nvSpPr>
          <p:cNvPr id="2" name="Date Placeholder 1"/>
          <p:cNvSpPr>
            <a:spLocks noGrp="1"/>
          </p:cNvSpPr>
          <p:nvPr>
            <p:ph type="dt" idx="10"/>
          </p:nvPr>
        </p:nvSpPr>
        <p:spPr/>
        <p:txBody>
          <a:bodyPr/>
          <a:lstStyle/>
          <a:p>
            <a:fld id="{309690A2-87A5-474B-A749-3EFF0858916F}" type="datetime1">
              <a:rPr lang="en-US" smtClean="0"/>
              <a:pPr/>
              <a:t>12/26/18</a:t>
            </a:fld>
            <a:endParaRPr lang="en-US" dirty="0"/>
          </a:p>
        </p:txBody>
      </p:sp>
      <p:sp>
        <p:nvSpPr>
          <p:cNvPr id="3" name="Header Placeholder 2"/>
          <p:cNvSpPr>
            <a:spLocks noGrp="1"/>
          </p:cNvSpPr>
          <p:nvPr>
            <p:ph type="hdr" sz="quarter" idx="11"/>
          </p:nvPr>
        </p:nvSpPr>
        <p:spPr/>
        <p:txBody>
          <a:bodyPr/>
          <a:lstStyle/>
          <a:p>
            <a:r>
              <a:rPr lang="en-US"/>
              <a:t>Business Income 2017 TY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86855525"/>
      </p:ext>
    </p:extLst>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xfrm>
            <a:off x="407988" y="696913"/>
            <a:ext cx="6196012" cy="3486150"/>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09571"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Emphasize</a:t>
            </a:r>
          </a:p>
          <a:p>
            <a:pPr eaLnBrk="1" hangingPunct="1">
              <a:spcBef>
                <a:spcPct val="0"/>
              </a:spcBef>
              <a:buFontTx/>
              <a:buChar char="•"/>
            </a:pPr>
            <a:r>
              <a:rPr lang="en-US" altLang="en-US" dirty="0"/>
              <a:t>Use of box 3 or box 7 varies by payer – taxpayer decides whether or not there is a business</a:t>
            </a:r>
          </a:p>
          <a:p>
            <a:pPr eaLnBrk="1" hangingPunct="1">
              <a:spcBef>
                <a:spcPct val="0"/>
              </a:spcBef>
              <a:buFontTx/>
              <a:buChar char="•"/>
            </a:pPr>
            <a:r>
              <a:rPr lang="en-US" altLang="en-US" dirty="0" smtClean="0"/>
              <a:t>Box </a:t>
            </a:r>
            <a:r>
              <a:rPr lang="en-US" altLang="en-US" dirty="0"/>
              <a:t>6 in some states is used to report caregiver compensation paid by the state or municipality</a:t>
            </a:r>
          </a:p>
          <a:p>
            <a:pPr eaLnBrk="1" hangingPunct="1">
              <a:spcBef>
                <a:spcPct val="0"/>
              </a:spcBef>
              <a:buFontTx/>
              <a:buChar char="•"/>
            </a:pPr>
            <a:endParaRPr lang="en-US" altLang="en-US" dirty="0"/>
          </a:p>
        </p:txBody>
      </p:sp>
      <p:sp>
        <p:nvSpPr>
          <p:cNvPr id="109572"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764" indent="-289710">
              <a:spcBef>
                <a:spcPct val="30000"/>
              </a:spcBef>
              <a:defRPr sz="1200">
                <a:solidFill>
                  <a:schemeClr val="tx1"/>
                </a:solidFill>
                <a:latin typeface="Calibri" pitchFamily="34" charset="0"/>
              </a:defRPr>
            </a:lvl2pPr>
            <a:lvl3pPr marL="1163561" indent="-231452">
              <a:spcBef>
                <a:spcPct val="30000"/>
              </a:spcBef>
              <a:defRPr sz="1200">
                <a:solidFill>
                  <a:schemeClr val="tx1"/>
                </a:solidFill>
                <a:latin typeface="Calibri" pitchFamily="34" charset="0"/>
              </a:defRPr>
            </a:lvl3pPr>
            <a:lvl4pPr marL="1629615" indent="-231452">
              <a:spcBef>
                <a:spcPct val="30000"/>
              </a:spcBef>
              <a:defRPr sz="1200">
                <a:solidFill>
                  <a:schemeClr val="tx1"/>
                </a:solidFill>
                <a:latin typeface="Calibri" pitchFamily="34" charset="0"/>
              </a:defRPr>
            </a:lvl4pPr>
            <a:lvl5pPr marL="2095669" indent="-231452">
              <a:spcBef>
                <a:spcPct val="30000"/>
              </a:spcBef>
              <a:defRPr sz="1200">
                <a:solidFill>
                  <a:schemeClr val="tx1"/>
                </a:solidFill>
                <a:latin typeface="Calibri" pitchFamily="34" charset="0"/>
              </a:defRPr>
            </a:lvl5pPr>
            <a:lvl6pPr marL="2549128" indent="-231452" eaLnBrk="0" fontAlgn="base" hangingPunct="0">
              <a:spcBef>
                <a:spcPct val="30000"/>
              </a:spcBef>
              <a:spcAft>
                <a:spcPct val="0"/>
              </a:spcAft>
              <a:defRPr sz="1200">
                <a:solidFill>
                  <a:schemeClr val="tx1"/>
                </a:solidFill>
                <a:latin typeface="Calibri" pitchFamily="34" charset="0"/>
              </a:defRPr>
            </a:lvl6pPr>
            <a:lvl7pPr marL="3002585" indent="-231452" eaLnBrk="0" fontAlgn="base" hangingPunct="0">
              <a:spcBef>
                <a:spcPct val="30000"/>
              </a:spcBef>
              <a:spcAft>
                <a:spcPct val="0"/>
              </a:spcAft>
              <a:defRPr sz="1200">
                <a:solidFill>
                  <a:schemeClr val="tx1"/>
                </a:solidFill>
                <a:latin typeface="Calibri" pitchFamily="34" charset="0"/>
              </a:defRPr>
            </a:lvl7pPr>
            <a:lvl8pPr marL="3456043" indent="-231452" eaLnBrk="0" fontAlgn="base" hangingPunct="0">
              <a:spcBef>
                <a:spcPct val="30000"/>
              </a:spcBef>
              <a:spcAft>
                <a:spcPct val="0"/>
              </a:spcAft>
              <a:defRPr sz="1200">
                <a:solidFill>
                  <a:schemeClr val="tx1"/>
                </a:solidFill>
                <a:latin typeface="Calibri" pitchFamily="34" charset="0"/>
              </a:defRPr>
            </a:lvl8pPr>
            <a:lvl9pPr marL="3909502" indent="-231452" eaLnBrk="0" fontAlgn="base" hangingPunct="0">
              <a:spcBef>
                <a:spcPct val="30000"/>
              </a:spcBef>
              <a:spcAft>
                <a:spcPct val="0"/>
              </a:spcAft>
              <a:defRPr sz="1200">
                <a:solidFill>
                  <a:schemeClr val="tx1"/>
                </a:solidFill>
                <a:latin typeface="Calibri" pitchFamily="34" charset="0"/>
              </a:defRPr>
            </a:lvl9pPr>
          </a:lstStyle>
          <a:p>
            <a:pPr>
              <a:spcBef>
                <a:spcPct val="0"/>
              </a:spcBef>
            </a:pPr>
            <a:fld id="{7AD01436-4700-4CB7-8322-67A72B5096E4}" type="slidenum">
              <a:rPr lang="en-US" altLang="en-US">
                <a:solidFill>
                  <a:srgbClr val="000000"/>
                </a:solidFill>
                <a:ea typeface="MS PGothic" pitchFamily="34" charset="-128"/>
              </a:rPr>
              <a:pPr>
                <a:spcBef>
                  <a:spcPct val="0"/>
                </a:spcBef>
              </a:pPr>
              <a:t>24</a:t>
            </a:fld>
            <a:endParaRPr lang="en-US" altLang="en-US" dirty="0">
              <a:solidFill>
                <a:srgbClr val="000000"/>
              </a:solidFill>
              <a:ea typeface="MS PGothic" pitchFamily="34" charset="-128"/>
            </a:endParaRPr>
          </a:p>
        </p:txBody>
      </p:sp>
      <p:sp>
        <p:nvSpPr>
          <p:cNvPr id="2" name="Date Placeholder 1"/>
          <p:cNvSpPr>
            <a:spLocks noGrp="1"/>
          </p:cNvSpPr>
          <p:nvPr>
            <p:ph type="dt" idx="10"/>
          </p:nvPr>
        </p:nvSpPr>
        <p:spPr/>
        <p:txBody>
          <a:bodyPr/>
          <a:lstStyle/>
          <a:p>
            <a:fld id="{E9606498-0131-48E7-99B8-80E7DEDDB101}" type="datetime1">
              <a:rPr lang="en-US" smtClean="0"/>
              <a:pPr/>
              <a:t>12/26/18</a:t>
            </a:fld>
            <a:endParaRPr lang="en-US" dirty="0"/>
          </a:p>
        </p:txBody>
      </p:sp>
      <p:sp>
        <p:nvSpPr>
          <p:cNvPr id="3" name="Header Placeholder 2"/>
          <p:cNvSpPr>
            <a:spLocks noGrp="1"/>
          </p:cNvSpPr>
          <p:nvPr>
            <p:ph type="hdr" sz="quarter" idx="11"/>
          </p:nvPr>
        </p:nvSpPr>
        <p:spPr/>
        <p:txBody>
          <a:bodyPr/>
          <a:lstStyle/>
          <a:p>
            <a:r>
              <a:rPr lang="en-US"/>
              <a:t>Business Income 2017 TY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35874893"/>
      </p:ext>
    </p:extLst>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6012" cy="3486150"/>
          </a:xfrm>
        </p:spPr>
      </p:sp>
      <p:sp>
        <p:nvSpPr>
          <p:cNvPr id="3" name="Notes Placeholder 2"/>
          <p:cNvSpPr>
            <a:spLocks noGrp="1"/>
          </p:cNvSpPr>
          <p:nvPr>
            <p:ph type="body" idx="1"/>
          </p:nvPr>
        </p:nvSpPr>
        <p:spPr/>
        <p:txBody>
          <a:bodyPr/>
          <a:lstStyle/>
          <a:p>
            <a:r>
              <a:rPr lang="en-US" dirty="0"/>
              <a:t>-</a:t>
            </a:r>
          </a:p>
        </p:txBody>
      </p:sp>
      <p:sp>
        <p:nvSpPr>
          <p:cNvPr id="4" name="Header Placeholder 3"/>
          <p:cNvSpPr>
            <a:spLocks noGrp="1"/>
          </p:cNvSpPr>
          <p:nvPr>
            <p:ph type="hdr" sz="quarter" idx="10"/>
          </p:nvPr>
        </p:nvSpPr>
        <p:spPr/>
        <p:txBody>
          <a:bodyPr/>
          <a:lstStyle/>
          <a:p>
            <a:r>
              <a:rPr lang="en-US"/>
              <a:t>Business Income 2017 TY</a:t>
            </a:r>
            <a:endParaRPr lang="en-US" dirty="0"/>
          </a:p>
        </p:txBody>
      </p:sp>
      <p:sp>
        <p:nvSpPr>
          <p:cNvPr id="5" name="Date Placeholder 4"/>
          <p:cNvSpPr>
            <a:spLocks noGrp="1"/>
          </p:cNvSpPr>
          <p:nvPr>
            <p:ph type="dt" idx="11"/>
          </p:nvPr>
        </p:nvSpPr>
        <p:spPr/>
        <p:txBody>
          <a:bodyPr/>
          <a:lstStyle/>
          <a:p>
            <a:fld id="{B6F89D34-3A05-4EEE-AFE4-CE5723DB04D6}" type="datetime1">
              <a:rPr lang="en-US" smtClean="0"/>
              <a:pPr/>
              <a:t>12/26/18</a:t>
            </a:fld>
            <a:endParaRPr lang="en-US" dirty="0"/>
          </a:p>
        </p:txBody>
      </p:sp>
      <p:sp>
        <p:nvSpPr>
          <p:cNvPr id="6" name="Slide Number Placeholder 5"/>
          <p:cNvSpPr>
            <a:spLocks noGrp="1"/>
          </p:cNvSpPr>
          <p:nvPr>
            <p:ph type="sldNum" sz="quarter" idx="12"/>
          </p:nvPr>
        </p:nvSpPr>
        <p:spPr/>
        <p:txBody>
          <a:bodyPr/>
          <a:lstStyle/>
          <a:p>
            <a:fld id="{493D3F23-AD5A-4D1A-94BD-79F15D43E731}" type="slidenum">
              <a:rPr lang="en-US" smtClean="0"/>
              <a:pPr/>
              <a:t>25</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87343517"/>
      </p:ext>
    </p:extLst>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xfrm>
            <a:off x="407988" y="696913"/>
            <a:ext cx="6196012" cy="3486150"/>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marL="173196" indent="-173196">
              <a:buFont typeface="Calibri" pitchFamily="34" charset="0"/>
              <a:buChar char="●"/>
            </a:pPr>
            <a:r>
              <a:rPr lang="en-US" altLang="en-US" b="1" dirty="0"/>
              <a:t>Encourage audience participation</a:t>
            </a:r>
          </a:p>
          <a:p>
            <a:pPr marL="173196" indent="-173196">
              <a:buFont typeface="Calibri" pitchFamily="34" charset="0"/>
              <a:buChar char="●"/>
            </a:pPr>
            <a:r>
              <a:rPr lang="en-US" altLang="en-US" b="1" dirty="0"/>
              <a:t>Emphasize to use common sense</a:t>
            </a:r>
          </a:p>
          <a:p>
            <a:pPr marL="173196" indent="-173196">
              <a:buFont typeface="Calibri" pitchFamily="34" charset="0"/>
              <a:buChar char="●"/>
            </a:pPr>
            <a:r>
              <a:rPr lang="en-US" altLang="en-US" b="1" dirty="0"/>
              <a:t>Instead of asking “did you receive any tips”, maybe ask “how much in tips did you receive” (This question is NOT a yes/no question. It requires thought.)</a:t>
            </a:r>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764" indent="-289710">
              <a:spcBef>
                <a:spcPct val="30000"/>
              </a:spcBef>
              <a:defRPr sz="1200">
                <a:solidFill>
                  <a:schemeClr val="tx1"/>
                </a:solidFill>
                <a:latin typeface="Calibri" pitchFamily="34" charset="0"/>
              </a:defRPr>
            </a:lvl2pPr>
            <a:lvl3pPr marL="1163561" indent="-231452">
              <a:spcBef>
                <a:spcPct val="30000"/>
              </a:spcBef>
              <a:defRPr sz="1200">
                <a:solidFill>
                  <a:schemeClr val="tx1"/>
                </a:solidFill>
                <a:latin typeface="Calibri" pitchFamily="34" charset="0"/>
              </a:defRPr>
            </a:lvl3pPr>
            <a:lvl4pPr marL="1629615" indent="-231452">
              <a:spcBef>
                <a:spcPct val="30000"/>
              </a:spcBef>
              <a:defRPr sz="1200">
                <a:solidFill>
                  <a:schemeClr val="tx1"/>
                </a:solidFill>
                <a:latin typeface="Calibri" pitchFamily="34" charset="0"/>
              </a:defRPr>
            </a:lvl4pPr>
            <a:lvl5pPr marL="2095669" indent="-231452">
              <a:spcBef>
                <a:spcPct val="30000"/>
              </a:spcBef>
              <a:defRPr sz="1200">
                <a:solidFill>
                  <a:schemeClr val="tx1"/>
                </a:solidFill>
                <a:latin typeface="Calibri" pitchFamily="34" charset="0"/>
              </a:defRPr>
            </a:lvl5pPr>
            <a:lvl6pPr marL="2549128" indent="-231452" eaLnBrk="0" fontAlgn="base" hangingPunct="0">
              <a:spcBef>
                <a:spcPct val="30000"/>
              </a:spcBef>
              <a:spcAft>
                <a:spcPct val="0"/>
              </a:spcAft>
              <a:defRPr sz="1200">
                <a:solidFill>
                  <a:schemeClr val="tx1"/>
                </a:solidFill>
                <a:latin typeface="Calibri" pitchFamily="34" charset="0"/>
              </a:defRPr>
            </a:lvl6pPr>
            <a:lvl7pPr marL="3002585" indent="-231452" eaLnBrk="0" fontAlgn="base" hangingPunct="0">
              <a:spcBef>
                <a:spcPct val="30000"/>
              </a:spcBef>
              <a:spcAft>
                <a:spcPct val="0"/>
              </a:spcAft>
              <a:defRPr sz="1200">
                <a:solidFill>
                  <a:schemeClr val="tx1"/>
                </a:solidFill>
                <a:latin typeface="Calibri" pitchFamily="34" charset="0"/>
              </a:defRPr>
            </a:lvl7pPr>
            <a:lvl8pPr marL="3456043" indent="-231452" eaLnBrk="0" fontAlgn="base" hangingPunct="0">
              <a:spcBef>
                <a:spcPct val="30000"/>
              </a:spcBef>
              <a:spcAft>
                <a:spcPct val="0"/>
              </a:spcAft>
              <a:defRPr sz="1200">
                <a:solidFill>
                  <a:schemeClr val="tx1"/>
                </a:solidFill>
                <a:latin typeface="Calibri" pitchFamily="34" charset="0"/>
              </a:defRPr>
            </a:lvl8pPr>
            <a:lvl9pPr marL="3909502" indent="-231452" eaLnBrk="0" fontAlgn="base" hangingPunct="0">
              <a:spcBef>
                <a:spcPct val="30000"/>
              </a:spcBef>
              <a:spcAft>
                <a:spcPct val="0"/>
              </a:spcAft>
              <a:defRPr sz="1200">
                <a:solidFill>
                  <a:schemeClr val="tx1"/>
                </a:solidFill>
                <a:latin typeface="Calibri" pitchFamily="34" charset="0"/>
              </a:defRPr>
            </a:lvl9pPr>
          </a:lstStyle>
          <a:p>
            <a:pPr>
              <a:spcBef>
                <a:spcPct val="0"/>
              </a:spcBef>
            </a:pPr>
            <a:fld id="{3D64ECD9-7A87-404C-A333-0C329D794C1E}" type="slidenum">
              <a:rPr lang="en-US" altLang="en-US"/>
              <a:pPr>
                <a:spcBef>
                  <a:spcPct val="0"/>
                </a:spcBef>
              </a:pPr>
              <a:t>26</a:t>
            </a:fld>
            <a:endParaRPr lang="en-US" altLang="en-US" dirty="0"/>
          </a:p>
        </p:txBody>
      </p:sp>
      <p:sp>
        <p:nvSpPr>
          <p:cNvPr id="2" name="Date Placeholder 1"/>
          <p:cNvSpPr>
            <a:spLocks noGrp="1"/>
          </p:cNvSpPr>
          <p:nvPr>
            <p:ph type="dt" idx="10"/>
          </p:nvPr>
        </p:nvSpPr>
        <p:spPr/>
        <p:txBody>
          <a:bodyPr/>
          <a:lstStyle/>
          <a:p>
            <a:fld id="{710C3236-BC41-4BE2-8F1F-5E26EEAB301A}" type="datetime1">
              <a:rPr lang="en-US" smtClean="0"/>
              <a:pPr/>
              <a:t>12/26/18</a:t>
            </a:fld>
            <a:endParaRPr lang="en-US" dirty="0"/>
          </a:p>
        </p:txBody>
      </p:sp>
      <p:sp>
        <p:nvSpPr>
          <p:cNvPr id="3" name="Header Placeholder 2"/>
          <p:cNvSpPr>
            <a:spLocks noGrp="1"/>
          </p:cNvSpPr>
          <p:nvPr>
            <p:ph type="hdr" sz="quarter" idx="11"/>
          </p:nvPr>
        </p:nvSpPr>
        <p:spPr/>
        <p:txBody>
          <a:bodyPr/>
          <a:lstStyle/>
          <a:p>
            <a:r>
              <a:rPr lang="en-US"/>
              <a:t>Business Income 2017 TY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20962448"/>
      </p:ext>
    </p:extLst>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xfrm>
            <a:off x="407988" y="696913"/>
            <a:ext cx="6196012" cy="3486150"/>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15715"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t>Review</a:t>
            </a:r>
            <a:r>
              <a:rPr lang="en-US" altLang="en-US" dirty="0"/>
              <a:t> how good records help taxpayers: Refer to 4012 F-13</a:t>
            </a:r>
          </a:p>
          <a:p>
            <a:pPr>
              <a:buFontTx/>
              <a:buChar char="•"/>
            </a:pPr>
            <a:r>
              <a:rPr lang="en-US" altLang="en-US" dirty="0"/>
              <a:t>Monitor the progress of their business</a:t>
            </a:r>
          </a:p>
          <a:p>
            <a:pPr>
              <a:buFontTx/>
              <a:buChar char="•"/>
            </a:pPr>
            <a:r>
              <a:rPr lang="en-US" altLang="en-US" dirty="0"/>
              <a:t>Prepare their financial statements</a:t>
            </a:r>
          </a:p>
          <a:p>
            <a:pPr>
              <a:buFontTx/>
              <a:buChar char="•"/>
            </a:pPr>
            <a:r>
              <a:rPr lang="en-US" altLang="en-US" dirty="0"/>
              <a:t>Identify source of receipts</a:t>
            </a:r>
          </a:p>
          <a:p>
            <a:pPr>
              <a:buFontTx/>
              <a:buChar char="•"/>
            </a:pPr>
            <a:r>
              <a:rPr lang="en-US" altLang="en-US" dirty="0"/>
              <a:t>Keep track of deductible expenses</a:t>
            </a:r>
          </a:p>
          <a:p>
            <a:pPr>
              <a:buFontTx/>
              <a:buChar char="•"/>
            </a:pPr>
            <a:r>
              <a:rPr lang="en-US" altLang="en-US" dirty="0"/>
              <a:t>Prepare tax returns</a:t>
            </a:r>
          </a:p>
          <a:p>
            <a:pPr>
              <a:buFontTx/>
              <a:buChar char="•"/>
            </a:pPr>
            <a:r>
              <a:rPr lang="en-US" altLang="en-US" dirty="0"/>
              <a:t>Support items reported on tax returns</a:t>
            </a:r>
          </a:p>
          <a:p>
            <a:r>
              <a:rPr lang="en-US" altLang="en-US" b="1" dirty="0"/>
              <a:t>Ask</a:t>
            </a:r>
            <a:r>
              <a:rPr lang="en-US" altLang="en-US" dirty="0"/>
              <a:t>: What are examples of business-related supporting documents? </a:t>
            </a:r>
          </a:p>
          <a:p>
            <a:r>
              <a:rPr lang="en-US" altLang="en-US" b="1" dirty="0"/>
              <a:t>Answer</a:t>
            </a:r>
            <a:r>
              <a:rPr lang="en-US" altLang="en-US" dirty="0"/>
              <a:t>: Sales slips, paid bills, invoices, receipts, deposit slips, canceled checks.</a:t>
            </a:r>
          </a:p>
          <a:p>
            <a:endParaRPr lang="en-US" altLang="en-US" dirty="0"/>
          </a:p>
        </p:txBody>
      </p:sp>
      <p:sp>
        <p:nvSpPr>
          <p:cNvPr id="115716"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764" indent="-289710">
              <a:spcBef>
                <a:spcPct val="30000"/>
              </a:spcBef>
              <a:defRPr sz="1200">
                <a:solidFill>
                  <a:schemeClr val="tx1"/>
                </a:solidFill>
                <a:latin typeface="Calibri" pitchFamily="34" charset="0"/>
              </a:defRPr>
            </a:lvl2pPr>
            <a:lvl3pPr marL="1163561" indent="-231452">
              <a:spcBef>
                <a:spcPct val="30000"/>
              </a:spcBef>
              <a:defRPr sz="1200">
                <a:solidFill>
                  <a:schemeClr val="tx1"/>
                </a:solidFill>
                <a:latin typeface="Calibri" pitchFamily="34" charset="0"/>
              </a:defRPr>
            </a:lvl3pPr>
            <a:lvl4pPr marL="1629615" indent="-231452">
              <a:spcBef>
                <a:spcPct val="30000"/>
              </a:spcBef>
              <a:defRPr sz="1200">
                <a:solidFill>
                  <a:schemeClr val="tx1"/>
                </a:solidFill>
                <a:latin typeface="Calibri" pitchFamily="34" charset="0"/>
              </a:defRPr>
            </a:lvl4pPr>
            <a:lvl5pPr marL="2095669" indent="-231452">
              <a:spcBef>
                <a:spcPct val="30000"/>
              </a:spcBef>
              <a:defRPr sz="1200">
                <a:solidFill>
                  <a:schemeClr val="tx1"/>
                </a:solidFill>
                <a:latin typeface="Calibri" pitchFamily="34" charset="0"/>
              </a:defRPr>
            </a:lvl5pPr>
            <a:lvl6pPr marL="2549128" indent="-231452" eaLnBrk="0" fontAlgn="base" hangingPunct="0">
              <a:spcBef>
                <a:spcPct val="30000"/>
              </a:spcBef>
              <a:spcAft>
                <a:spcPct val="0"/>
              </a:spcAft>
              <a:defRPr sz="1200">
                <a:solidFill>
                  <a:schemeClr val="tx1"/>
                </a:solidFill>
                <a:latin typeface="Calibri" pitchFamily="34" charset="0"/>
              </a:defRPr>
            </a:lvl6pPr>
            <a:lvl7pPr marL="3002585" indent="-231452" eaLnBrk="0" fontAlgn="base" hangingPunct="0">
              <a:spcBef>
                <a:spcPct val="30000"/>
              </a:spcBef>
              <a:spcAft>
                <a:spcPct val="0"/>
              </a:spcAft>
              <a:defRPr sz="1200">
                <a:solidFill>
                  <a:schemeClr val="tx1"/>
                </a:solidFill>
                <a:latin typeface="Calibri" pitchFamily="34" charset="0"/>
              </a:defRPr>
            </a:lvl7pPr>
            <a:lvl8pPr marL="3456043" indent="-231452" eaLnBrk="0" fontAlgn="base" hangingPunct="0">
              <a:spcBef>
                <a:spcPct val="30000"/>
              </a:spcBef>
              <a:spcAft>
                <a:spcPct val="0"/>
              </a:spcAft>
              <a:defRPr sz="1200">
                <a:solidFill>
                  <a:schemeClr val="tx1"/>
                </a:solidFill>
                <a:latin typeface="Calibri" pitchFamily="34" charset="0"/>
              </a:defRPr>
            </a:lvl8pPr>
            <a:lvl9pPr marL="3909502" indent="-231452" eaLnBrk="0" fontAlgn="base" hangingPunct="0">
              <a:spcBef>
                <a:spcPct val="30000"/>
              </a:spcBef>
              <a:spcAft>
                <a:spcPct val="0"/>
              </a:spcAft>
              <a:defRPr sz="1200">
                <a:solidFill>
                  <a:schemeClr val="tx1"/>
                </a:solidFill>
                <a:latin typeface="Calibri" pitchFamily="34" charset="0"/>
              </a:defRPr>
            </a:lvl9pPr>
          </a:lstStyle>
          <a:p>
            <a:pPr>
              <a:spcBef>
                <a:spcPct val="0"/>
              </a:spcBef>
            </a:pPr>
            <a:fld id="{D9B67FA8-9D08-4E7E-B23D-9B0854770998}" type="slidenum">
              <a:rPr lang="en-US" altLang="en-US"/>
              <a:pPr>
                <a:spcBef>
                  <a:spcPct val="0"/>
                </a:spcBef>
              </a:pPr>
              <a:t>27</a:t>
            </a:fld>
            <a:endParaRPr lang="en-US" altLang="en-US" dirty="0"/>
          </a:p>
        </p:txBody>
      </p:sp>
      <p:sp>
        <p:nvSpPr>
          <p:cNvPr id="2" name="Date Placeholder 1"/>
          <p:cNvSpPr>
            <a:spLocks noGrp="1"/>
          </p:cNvSpPr>
          <p:nvPr>
            <p:ph type="dt" idx="10"/>
          </p:nvPr>
        </p:nvSpPr>
        <p:spPr/>
        <p:txBody>
          <a:bodyPr/>
          <a:lstStyle/>
          <a:p>
            <a:fld id="{28FCF322-AC07-4A1E-A6A1-D9AB7AF0C608}" type="datetime1">
              <a:rPr lang="en-US" smtClean="0"/>
              <a:pPr/>
              <a:t>12/26/18</a:t>
            </a:fld>
            <a:endParaRPr lang="en-US" dirty="0"/>
          </a:p>
        </p:txBody>
      </p:sp>
      <p:sp>
        <p:nvSpPr>
          <p:cNvPr id="3" name="Header Placeholder 2"/>
          <p:cNvSpPr>
            <a:spLocks noGrp="1"/>
          </p:cNvSpPr>
          <p:nvPr>
            <p:ph type="hdr" sz="quarter" idx="11"/>
          </p:nvPr>
        </p:nvSpPr>
        <p:spPr/>
        <p:txBody>
          <a:bodyPr/>
          <a:lstStyle/>
          <a:p>
            <a:r>
              <a:rPr lang="en-US"/>
              <a:t>Business Income 2017 TY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47095061"/>
      </p:ext>
    </p:extLst>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764" indent="-289710">
              <a:spcBef>
                <a:spcPct val="30000"/>
              </a:spcBef>
              <a:defRPr sz="1200">
                <a:solidFill>
                  <a:schemeClr val="tx1"/>
                </a:solidFill>
                <a:latin typeface="Calibri" pitchFamily="34" charset="0"/>
              </a:defRPr>
            </a:lvl2pPr>
            <a:lvl3pPr marL="1163561" indent="-231452">
              <a:spcBef>
                <a:spcPct val="30000"/>
              </a:spcBef>
              <a:defRPr sz="1200">
                <a:solidFill>
                  <a:schemeClr val="tx1"/>
                </a:solidFill>
                <a:latin typeface="Calibri" pitchFamily="34" charset="0"/>
              </a:defRPr>
            </a:lvl3pPr>
            <a:lvl4pPr marL="1629615" indent="-231452">
              <a:spcBef>
                <a:spcPct val="30000"/>
              </a:spcBef>
              <a:defRPr sz="1200">
                <a:solidFill>
                  <a:schemeClr val="tx1"/>
                </a:solidFill>
                <a:latin typeface="Calibri" pitchFamily="34" charset="0"/>
              </a:defRPr>
            </a:lvl4pPr>
            <a:lvl5pPr marL="2095669" indent="-231452">
              <a:spcBef>
                <a:spcPct val="30000"/>
              </a:spcBef>
              <a:defRPr sz="1200">
                <a:solidFill>
                  <a:schemeClr val="tx1"/>
                </a:solidFill>
                <a:latin typeface="Calibri" pitchFamily="34" charset="0"/>
              </a:defRPr>
            </a:lvl5pPr>
            <a:lvl6pPr marL="2549128" indent="-231452" eaLnBrk="0" fontAlgn="base" hangingPunct="0">
              <a:spcBef>
                <a:spcPct val="30000"/>
              </a:spcBef>
              <a:spcAft>
                <a:spcPct val="0"/>
              </a:spcAft>
              <a:defRPr sz="1200">
                <a:solidFill>
                  <a:schemeClr val="tx1"/>
                </a:solidFill>
                <a:latin typeface="Calibri" pitchFamily="34" charset="0"/>
              </a:defRPr>
            </a:lvl6pPr>
            <a:lvl7pPr marL="3002585" indent="-231452" eaLnBrk="0" fontAlgn="base" hangingPunct="0">
              <a:spcBef>
                <a:spcPct val="30000"/>
              </a:spcBef>
              <a:spcAft>
                <a:spcPct val="0"/>
              </a:spcAft>
              <a:defRPr sz="1200">
                <a:solidFill>
                  <a:schemeClr val="tx1"/>
                </a:solidFill>
                <a:latin typeface="Calibri" pitchFamily="34" charset="0"/>
              </a:defRPr>
            </a:lvl7pPr>
            <a:lvl8pPr marL="3456043" indent="-231452" eaLnBrk="0" fontAlgn="base" hangingPunct="0">
              <a:spcBef>
                <a:spcPct val="30000"/>
              </a:spcBef>
              <a:spcAft>
                <a:spcPct val="0"/>
              </a:spcAft>
              <a:defRPr sz="1200">
                <a:solidFill>
                  <a:schemeClr val="tx1"/>
                </a:solidFill>
                <a:latin typeface="Calibri" pitchFamily="34" charset="0"/>
              </a:defRPr>
            </a:lvl8pPr>
            <a:lvl9pPr marL="3909502" indent="-231452" eaLnBrk="0" fontAlgn="base" hangingPunct="0">
              <a:spcBef>
                <a:spcPct val="30000"/>
              </a:spcBef>
              <a:spcAft>
                <a:spcPct val="0"/>
              </a:spcAft>
              <a:defRPr sz="1200">
                <a:solidFill>
                  <a:schemeClr val="tx1"/>
                </a:solidFill>
                <a:latin typeface="Calibri" pitchFamily="34" charset="0"/>
              </a:defRPr>
            </a:lvl9pPr>
          </a:lstStyle>
          <a:p>
            <a:pPr>
              <a:spcBef>
                <a:spcPct val="0"/>
              </a:spcBef>
            </a:pPr>
            <a:fld id="{07FB742A-B9BB-42A1-BFA7-685E73A66F4D}" type="slidenum">
              <a:rPr lang="en-GB" altLang="en-US">
                <a:solidFill>
                  <a:srgbClr val="000000"/>
                </a:solidFill>
                <a:ea typeface="MS PGothic" pitchFamily="34" charset="-128"/>
              </a:rPr>
              <a:pPr>
                <a:spcBef>
                  <a:spcPct val="0"/>
                </a:spcBef>
              </a:pPr>
              <a:t>28</a:t>
            </a:fld>
            <a:endParaRPr lang="en-GB" altLang="en-US" dirty="0">
              <a:solidFill>
                <a:srgbClr val="000000"/>
              </a:solidFill>
              <a:ea typeface="MS PGothic" pitchFamily="34" charset="-128"/>
            </a:endParaRPr>
          </a:p>
        </p:txBody>
      </p:sp>
      <p:sp>
        <p:nvSpPr>
          <p:cNvPr id="120835" name="Text Box 1"/>
          <p:cNvSpPr txBox="1">
            <a:spLocks noChangeArrowheads="1"/>
          </p:cNvSpPr>
          <p:nvPr/>
        </p:nvSpPr>
        <p:spPr bwMode="auto">
          <a:xfrm>
            <a:off x="1217149" y="892127"/>
            <a:ext cx="4576103" cy="3218591"/>
          </a:xfrm>
          <a:prstGeom prst="rect">
            <a:avLst/>
          </a:prstGeom>
          <a:solidFill>
            <a:srgbClr val="FFFFFF"/>
          </a:solidFill>
          <a:ln w="9360">
            <a:solidFill>
              <a:srgbClr val="000000"/>
            </a:solidFill>
            <a:miter lim="800000"/>
            <a:headEnd/>
            <a:tailEnd/>
          </a:ln>
        </p:spPr>
        <p:txBody>
          <a:bodyPr wrap="none" lIns="93167" tIns="46584" rIns="93167" bIns="46584" anchor="ct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z="1800" dirty="0">
              <a:solidFill>
                <a:srgbClr val="000000"/>
              </a:solidFill>
              <a:ea typeface="MS PGothic" pitchFamily="34" charset="-128"/>
            </a:endParaRPr>
          </a:p>
        </p:txBody>
      </p:sp>
      <p:sp>
        <p:nvSpPr>
          <p:cNvPr id="120836" name="Text Box 2"/>
          <p:cNvSpPr>
            <a:spLocks noGrp="1" noChangeArrowheads="1"/>
          </p:cNvSpPr>
          <p:nvPr>
            <p:ph type="body"/>
          </p:nvPr>
        </p:nvSpPr>
        <p:spPr bwMode="auto">
          <a:xfrm>
            <a:off x="1083484" y="4422805"/>
            <a:ext cx="4846579" cy="3571659"/>
          </a:xfr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lIns="0" tIns="0" rIns="0" bIns="0" numCol="1" anchor="ctr" anchorCtr="1" compatLnSpc="1">
            <a:prstTxWarp prst="textNoShape">
              <a:avLst/>
            </a:prstTxWarp>
          </a:bodyPr>
          <a:lstStyle/>
          <a:p>
            <a:pPr>
              <a:spcBef>
                <a:spcPts val="459"/>
              </a:spcBef>
              <a:tabLst>
                <a:tab pos="0" algn="l"/>
                <a:tab pos="930534" algn="l"/>
                <a:tab pos="1862642" algn="l"/>
                <a:tab pos="2794750" algn="l"/>
                <a:tab pos="3725284" algn="l"/>
                <a:tab pos="4657392" algn="l"/>
                <a:tab pos="5589501" algn="l"/>
                <a:tab pos="6521609" algn="l"/>
                <a:tab pos="7452143" algn="l"/>
                <a:tab pos="8384251" algn="l"/>
                <a:tab pos="9316360" algn="l"/>
                <a:tab pos="10246893" algn="l"/>
              </a:tabLst>
            </a:pPr>
            <a:endParaRPr lang="en-GB" altLang="en-US" dirty="0">
              <a:solidFill>
                <a:srgbClr val="000000"/>
              </a:solidFill>
            </a:endParaRPr>
          </a:p>
        </p:txBody>
      </p:sp>
      <p:sp>
        <p:nvSpPr>
          <p:cNvPr id="2" name="Date Placeholder 1"/>
          <p:cNvSpPr>
            <a:spLocks noGrp="1"/>
          </p:cNvSpPr>
          <p:nvPr>
            <p:ph type="dt" idx="10"/>
          </p:nvPr>
        </p:nvSpPr>
        <p:spPr/>
        <p:txBody>
          <a:bodyPr/>
          <a:lstStyle/>
          <a:p>
            <a:fld id="{01B00DA7-5FD6-4573-B1F8-D7BDA01C1422}" type="datetime1">
              <a:rPr lang="en-US" smtClean="0"/>
              <a:pPr/>
              <a:t>12/26/18</a:t>
            </a:fld>
            <a:endParaRPr lang="en-US" dirty="0"/>
          </a:p>
        </p:txBody>
      </p:sp>
      <p:sp>
        <p:nvSpPr>
          <p:cNvPr id="3" name="Header Placeholder 2"/>
          <p:cNvSpPr>
            <a:spLocks noGrp="1"/>
          </p:cNvSpPr>
          <p:nvPr>
            <p:ph type="hdr" sz="quarter" idx="11"/>
          </p:nvPr>
        </p:nvSpPr>
        <p:spPr/>
        <p:txBody>
          <a:bodyPr/>
          <a:lstStyle/>
          <a:p>
            <a:r>
              <a:rPr lang="en-US"/>
              <a:t>Business Income 2017 TY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24413182"/>
      </p:ext>
    </p:extLst>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764" indent="-289710">
              <a:spcBef>
                <a:spcPct val="30000"/>
              </a:spcBef>
              <a:defRPr sz="1200">
                <a:solidFill>
                  <a:schemeClr val="tx1"/>
                </a:solidFill>
                <a:latin typeface="Calibri" pitchFamily="34" charset="0"/>
              </a:defRPr>
            </a:lvl2pPr>
            <a:lvl3pPr marL="1163561" indent="-231452">
              <a:spcBef>
                <a:spcPct val="30000"/>
              </a:spcBef>
              <a:defRPr sz="1200">
                <a:solidFill>
                  <a:schemeClr val="tx1"/>
                </a:solidFill>
                <a:latin typeface="Calibri" pitchFamily="34" charset="0"/>
              </a:defRPr>
            </a:lvl3pPr>
            <a:lvl4pPr marL="1629615" indent="-231452">
              <a:spcBef>
                <a:spcPct val="30000"/>
              </a:spcBef>
              <a:defRPr sz="1200">
                <a:solidFill>
                  <a:schemeClr val="tx1"/>
                </a:solidFill>
                <a:latin typeface="Calibri" pitchFamily="34" charset="0"/>
              </a:defRPr>
            </a:lvl4pPr>
            <a:lvl5pPr marL="2095669" indent="-231452">
              <a:spcBef>
                <a:spcPct val="30000"/>
              </a:spcBef>
              <a:defRPr sz="1200">
                <a:solidFill>
                  <a:schemeClr val="tx1"/>
                </a:solidFill>
                <a:latin typeface="Calibri" pitchFamily="34" charset="0"/>
              </a:defRPr>
            </a:lvl5pPr>
            <a:lvl6pPr marL="2549128" indent="-231452" eaLnBrk="0" fontAlgn="base" hangingPunct="0">
              <a:spcBef>
                <a:spcPct val="30000"/>
              </a:spcBef>
              <a:spcAft>
                <a:spcPct val="0"/>
              </a:spcAft>
              <a:defRPr sz="1200">
                <a:solidFill>
                  <a:schemeClr val="tx1"/>
                </a:solidFill>
                <a:latin typeface="Calibri" pitchFamily="34" charset="0"/>
              </a:defRPr>
            </a:lvl6pPr>
            <a:lvl7pPr marL="3002585" indent="-231452" eaLnBrk="0" fontAlgn="base" hangingPunct="0">
              <a:spcBef>
                <a:spcPct val="30000"/>
              </a:spcBef>
              <a:spcAft>
                <a:spcPct val="0"/>
              </a:spcAft>
              <a:defRPr sz="1200">
                <a:solidFill>
                  <a:schemeClr val="tx1"/>
                </a:solidFill>
                <a:latin typeface="Calibri" pitchFamily="34" charset="0"/>
              </a:defRPr>
            </a:lvl7pPr>
            <a:lvl8pPr marL="3456043" indent="-231452" eaLnBrk="0" fontAlgn="base" hangingPunct="0">
              <a:spcBef>
                <a:spcPct val="30000"/>
              </a:spcBef>
              <a:spcAft>
                <a:spcPct val="0"/>
              </a:spcAft>
              <a:defRPr sz="1200">
                <a:solidFill>
                  <a:schemeClr val="tx1"/>
                </a:solidFill>
                <a:latin typeface="Calibri" pitchFamily="34" charset="0"/>
              </a:defRPr>
            </a:lvl8pPr>
            <a:lvl9pPr marL="3909502" indent="-231452" eaLnBrk="0" fontAlgn="base" hangingPunct="0">
              <a:spcBef>
                <a:spcPct val="30000"/>
              </a:spcBef>
              <a:spcAft>
                <a:spcPct val="0"/>
              </a:spcAft>
              <a:defRPr sz="1200">
                <a:solidFill>
                  <a:schemeClr val="tx1"/>
                </a:solidFill>
                <a:latin typeface="Calibri" pitchFamily="34" charset="0"/>
              </a:defRPr>
            </a:lvl9pPr>
          </a:lstStyle>
          <a:p>
            <a:pPr>
              <a:spcBef>
                <a:spcPct val="0"/>
              </a:spcBef>
            </a:pPr>
            <a:fld id="{E595B913-251A-4D76-A2D8-4DC2DB060179}" type="slidenum">
              <a:rPr lang="en-GB" altLang="en-US">
                <a:solidFill>
                  <a:srgbClr val="000000"/>
                </a:solidFill>
                <a:ea typeface="MS PGothic" pitchFamily="34" charset="-128"/>
              </a:rPr>
              <a:pPr>
                <a:spcBef>
                  <a:spcPct val="0"/>
                </a:spcBef>
              </a:pPr>
              <a:t>29</a:t>
            </a:fld>
            <a:endParaRPr lang="en-GB" altLang="en-US" dirty="0">
              <a:solidFill>
                <a:srgbClr val="000000"/>
              </a:solidFill>
              <a:ea typeface="MS PGothic" pitchFamily="34" charset="-128"/>
            </a:endParaRPr>
          </a:p>
        </p:txBody>
      </p:sp>
      <p:sp>
        <p:nvSpPr>
          <p:cNvPr id="119811" name="Text Box 1"/>
          <p:cNvSpPr txBox="1">
            <a:spLocks noChangeArrowheads="1"/>
          </p:cNvSpPr>
          <p:nvPr/>
        </p:nvSpPr>
        <p:spPr bwMode="auto">
          <a:xfrm>
            <a:off x="1217149" y="892127"/>
            <a:ext cx="4576103" cy="3218591"/>
          </a:xfrm>
          <a:prstGeom prst="rect">
            <a:avLst/>
          </a:prstGeom>
          <a:solidFill>
            <a:srgbClr val="FFFFFF"/>
          </a:solidFill>
          <a:ln w="9360">
            <a:solidFill>
              <a:srgbClr val="000000"/>
            </a:solidFill>
            <a:miter lim="800000"/>
            <a:headEnd/>
            <a:tailEnd/>
          </a:ln>
        </p:spPr>
        <p:txBody>
          <a:bodyPr wrap="none" lIns="93167" tIns="46584" rIns="93167" bIns="46584" anchor="ct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z="1800" dirty="0">
              <a:solidFill>
                <a:srgbClr val="000000"/>
              </a:solidFill>
              <a:ea typeface="MS PGothic" pitchFamily="34" charset="-128"/>
            </a:endParaRPr>
          </a:p>
        </p:txBody>
      </p:sp>
      <p:sp>
        <p:nvSpPr>
          <p:cNvPr id="119812" name="Text Box 2"/>
          <p:cNvSpPr>
            <a:spLocks noGrp="1" noChangeArrowheads="1"/>
          </p:cNvSpPr>
          <p:nvPr>
            <p:ph type="body"/>
          </p:nvPr>
        </p:nvSpPr>
        <p:spPr bwMode="auto">
          <a:xfrm>
            <a:off x="1083484" y="4422805"/>
            <a:ext cx="4846579" cy="3571659"/>
          </a:xfr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lIns="0" tIns="0" rIns="0" bIns="0" numCol="1" anchor="ctr" anchorCtr="1" compatLnSpc="1">
            <a:prstTxWarp prst="textNoShape">
              <a:avLst/>
            </a:prstTxWarp>
          </a:bodyPr>
          <a:lstStyle/>
          <a:p>
            <a:pPr>
              <a:spcBef>
                <a:spcPts val="459"/>
              </a:spcBef>
              <a:tabLst>
                <a:tab pos="0" algn="l"/>
                <a:tab pos="930534" algn="l"/>
                <a:tab pos="1862642" algn="l"/>
                <a:tab pos="2794750" algn="l"/>
                <a:tab pos="3725284" algn="l"/>
                <a:tab pos="4657392" algn="l"/>
                <a:tab pos="5589501" algn="l"/>
                <a:tab pos="6521609" algn="l"/>
                <a:tab pos="7452143" algn="l"/>
                <a:tab pos="8384251" algn="l"/>
                <a:tab pos="9316360" algn="l"/>
                <a:tab pos="10246893" algn="l"/>
              </a:tabLst>
            </a:pPr>
            <a:endParaRPr lang="en-GB" altLang="en-US" dirty="0">
              <a:solidFill>
                <a:srgbClr val="000000"/>
              </a:solidFill>
            </a:endParaRPr>
          </a:p>
        </p:txBody>
      </p:sp>
      <p:sp>
        <p:nvSpPr>
          <p:cNvPr id="2" name="Date Placeholder 1"/>
          <p:cNvSpPr>
            <a:spLocks noGrp="1"/>
          </p:cNvSpPr>
          <p:nvPr>
            <p:ph type="dt" idx="10"/>
          </p:nvPr>
        </p:nvSpPr>
        <p:spPr/>
        <p:txBody>
          <a:bodyPr/>
          <a:lstStyle/>
          <a:p>
            <a:fld id="{5C1ACB20-DFCE-4219-BAD9-928AB2D4751A}" type="datetime1">
              <a:rPr lang="en-US" smtClean="0"/>
              <a:pPr/>
              <a:t>12/26/18</a:t>
            </a:fld>
            <a:endParaRPr lang="en-US" dirty="0"/>
          </a:p>
        </p:txBody>
      </p:sp>
      <p:sp>
        <p:nvSpPr>
          <p:cNvPr id="3" name="Header Placeholder 2"/>
          <p:cNvSpPr>
            <a:spLocks noGrp="1"/>
          </p:cNvSpPr>
          <p:nvPr>
            <p:ph type="hdr" sz="quarter" idx="11"/>
          </p:nvPr>
        </p:nvSpPr>
        <p:spPr/>
        <p:txBody>
          <a:bodyPr/>
          <a:lstStyle/>
          <a:p>
            <a:r>
              <a:rPr lang="en-US"/>
              <a:t>Business Income 2017 TY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22863122"/>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xfrm>
            <a:off x="407988" y="696913"/>
            <a:ext cx="6196012" cy="3486150"/>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marL="173196" indent="-173196">
              <a:spcBef>
                <a:spcPct val="0"/>
              </a:spcBef>
              <a:buFontTx/>
              <a:buChar char="•"/>
            </a:pPr>
            <a:r>
              <a:rPr lang="en-US" altLang="en-US" dirty="0"/>
              <a:t>One-time payments may or may not be a business</a:t>
            </a:r>
          </a:p>
          <a:p>
            <a:pPr marL="173196" indent="-173196">
              <a:spcBef>
                <a:spcPct val="0"/>
              </a:spcBef>
              <a:buFontTx/>
              <a:buChar char="•"/>
            </a:pPr>
            <a:r>
              <a:rPr lang="en-US" altLang="en-US" dirty="0"/>
              <a:t>Sporadic activity may not be a business – but once a year, every year might be a business</a:t>
            </a:r>
          </a:p>
          <a:p>
            <a:pPr marL="173196" indent="-173196">
              <a:spcBef>
                <a:spcPct val="0"/>
              </a:spcBef>
              <a:buFontTx/>
              <a:buChar char="•"/>
            </a:pPr>
            <a:r>
              <a:rPr lang="en-US" altLang="en-US" b="1" dirty="0">
                <a:solidFill>
                  <a:srgbClr val="FF0000"/>
                </a:solidFill>
              </a:rPr>
              <a:t>Income cannot be on a W-2 – except statutory employees</a:t>
            </a:r>
          </a:p>
          <a:p>
            <a:pPr marL="173196" indent="-173196">
              <a:spcBef>
                <a:spcPct val="0"/>
              </a:spcBef>
            </a:pPr>
            <a:endParaRPr lang="en-US" altLang="en-US" dirty="0"/>
          </a:p>
        </p:txBody>
      </p:sp>
      <p:sp>
        <p:nvSpPr>
          <p:cNvPr id="81924"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764" indent="-289710">
              <a:spcBef>
                <a:spcPct val="30000"/>
              </a:spcBef>
              <a:defRPr sz="1200">
                <a:solidFill>
                  <a:schemeClr val="tx1"/>
                </a:solidFill>
                <a:latin typeface="Calibri" pitchFamily="34" charset="0"/>
              </a:defRPr>
            </a:lvl2pPr>
            <a:lvl3pPr marL="1163561" indent="-231452">
              <a:spcBef>
                <a:spcPct val="30000"/>
              </a:spcBef>
              <a:defRPr sz="1200">
                <a:solidFill>
                  <a:schemeClr val="tx1"/>
                </a:solidFill>
                <a:latin typeface="Calibri" pitchFamily="34" charset="0"/>
              </a:defRPr>
            </a:lvl3pPr>
            <a:lvl4pPr marL="1629615" indent="-231452">
              <a:spcBef>
                <a:spcPct val="30000"/>
              </a:spcBef>
              <a:defRPr sz="1200">
                <a:solidFill>
                  <a:schemeClr val="tx1"/>
                </a:solidFill>
                <a:latin typeface="Calibri" pitchFamily="34" charset="0"/>
              </a:defRPr>
            </a:lvl4pPr>
            <a:lvl5pPr marL="2095669" indent="-231452">
              <a:spcBef>
                <a:spcPct val="30000"/>
              </a:spcBef>
              <a:defRPr sz="1200">
                <a:solidFill>
                  <a:schemeClr val="tx1"/>
                </a:solidFill>
                <a:latin typeface="Calibri" pitchFamily="34" charset="0"/>
              </a:defRPr>
            </a:lvl5pPr>
            <a:lvl6pPr marL="2549128" indent="-231452" eaLnBrk="0" fontAlgn="base" hangingPunct="0">
              <a:spcBef>
                <a:spcPct val="30000"/>
              </a:spcBef>
              <a:spcAft>
                <a:spcPct val="0"/>
              </a:spcAft>
              <a:defRPr sz="1200">
                <a:solidFill>
                  <a:schemeClr val="tx1"/>
                </a:solidFill>
                <a:latin typeface="Calibri" pitchFamily="34" charset="0"/>
              </a:defRPr>
            </a:lvl6pPr>
            <a:lvl7pPr marL="3002585" indent="-231452" eaLnBrk="0" fontAlgn="base" hangingPunct="0">
              <a:spcBef>
                <a:spcPct val="30000"/>
              </a:spcBef>
              <a:spcAft>
                <a:spcPct val="0"/>
              </a:spcAft>
              <a:defRPr sz="1200">
                <a:solidFill>
                  <a:schemeClr val="tx1"/>
                </a:solidFill>
                <a:latin typeface="Calibri" pitchFamily="34" charset="0"/>
              </a:defRPr>
            </a:lvl7pPr>
            <a:lvl8pPr marL="3456043" indent="-231452" eaLnBrk="0" fontAlgn="base" hangingPunct="0">
              <a:spcBef>
                <a:spcPct val="30000"/>
              </a:spcBef>
              <a:spcAft>
                <a:spcPct val="0"/>
              </a:spcAft>
              <a:defRPr sz="1200">
                <a:solidFill>
                  <a:schemeClr val="tx1"/>
                </a:solidFill>
                <a:latin typeface="Calibri" pitchFamily="34" charset="0"/>
              </a:defRPr>
            </a:lvl8pPr>
            <a:lvl9pPr marL="3909502" indent="-231452" eaLnBrk="0" fontAlgn="base" hangingPunct="0">
              <a:spcBef>
                <a:spcPct val="30000"/>
              </a:spcBef>
              <a:spcAft>
                <a:spcPct val="0"/>
              </a:spcAft>
              <a:defRPr sz="1200">
                <a:solidFill>
                  <a:schemeClr val="tx1"/>
                </a:solidFill>
                <a:latin typeface="Calibri" pitchFamily="34" charset="0"/>
              </a:defRPr>
            </a:lvl9pPr>
          </a:lstStyle>
          <a:p>
            <a:pPr>
              <a:spcBef>
                <a:spcPct val="0"/>
              </a:spcBef>
            </a:pPr>
            <a:fld id="{EE85CA8D-8012-4120-9292-26DEBFC8E99A}" type="slidenum">
              <a:rPr lang="en-US" altLang="en-US">
                <a:solidFill>
                  <a:srgbClr val="000000"/>
                </a:solidFill>
                <a:ea typeface="MS PGothic" pitchFamily="34" charset="-128"/>
              </a:rPr>
              <a:pPr>
                <a:spcBef>
                  <a:spcPct val="0"/>
                </a:spcBef>
              </a:pPr>
              <a:t>3</a:t>
            </a:fld>
            <a:endParaRPr lang="en-US" altLang="en-US" dirty="0">
              <a:solidFill>
                <a:srgbClr val="000000"/>
              </a:solidFill>
              <a:ea typeface="MS PGothic" pitchFamily="34" charset="-128"/>
            </a:endParaRPr>
          </a:p>
        </p:txBody>
      </p:sp>
      <p:sp>
        <p:nvSpPr>
          <p:cNvPr id="2" name="Date Placeholder 1"/>
          <p:cNvSpPr>
            <a:spLocks noGrp="1"/>
          </p:cNvSpPr>
          <p:nvPr>
            <p:ph type="dt" idx="10"/>
          </p:nvPr>
        </p:nvSpPr>
        <p:spPr/>
        <p:txBody>
          <a:bodyPr/>
          <a:lstStyle/>
          <a:p>
            <a:fld id="{8D1C716D-61A1-4A0B-BB6F-B971093027B7}" type="datetime1">
              <a:rPr lang="en-US" smtClean="0"/>
              <a:pPr/>
              <a:t>12/26/18</a:t>
            </a:fld>
            <a:endParaRPr lang="en-US" dirty="0"/>
          </a:p>
        </p:txBody>
      </p:sp>
      <p:sp>
        <p:nvSpPr>
          <p:cNvPr id="3" name="Header Placeholder 2"/>
          <p:cNvSpPr>
            <a:spLocks noGrp="1"/>
          </p:cNvSpPr>
          <p:nvPr>
            <p:ph type="hdr" sz="quarter" idx="11"/>
          </p:nvPr>
        </p:nvSpPr>
        <p:spPr/>
        <p:txBody>
          <a:bodyPr/>
          <a:lstStyle/>
          <a:p>
            <a:r>
              <a:rPr lang="en-US"/>
              <a:t>Business Income 2017 TY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01070275"/>
      </p:ext>
    </p:extLst>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xfrm>
            <a:off x="407988" y="696913"/>
            <a:ext cx="6196012" cy="3486150"/>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21859"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marL="173196" indent="-173196">
              <a:spcBef>
                <a:spcPct val="0"/>
              </a:spcBef>
              <a:buFont typeface="Calibri" pitchFamily="34" charset="0"/>
              <a:buChar char="●"/>
            </a:pPr>
            <a:r>
              <a:rPr lang="en-US" altLang="en-US" b="1" dirty="0"/>
              <a:t>Actual Expense Method: </a:t>
            </a:r>
          </a:p>
          <a:p>
            <a:pPr marL="639250" lvl="1" indent="-173196">
              <a:spcBef>
                <a:spcPct val="0"/>
              </a:spcBef>
              <a:buFont typeface="Calibri" pitchFamily="34" charset="0"/>
              <a:buChar char="●"/>
            </a:pPr>
            <a:r>
              <a:rPr lang="en-US" altLang="en-US" b="1" dirty="0"/>
              <a:t>T</a:t>
            </a:r>
            <a:r>
              <a:rPr lang="en-US" altLang="en-US" dirty="0"/>
              <a:t>he taxpayer determines the business portion of expenses for fuel, auto maintenance, parking fees and tolls, and auto loan interest</a:t>
            </a:r>
          </a:p>
          <a:p>
            <a:pPr marL="639250" lvl="1" indent="-173196">
              <a:spcBef>
                <a:spcPct val="0"/>
              </a:spcBef>
              <a:buFont typeface="Calibri" pitchFamily="34" charset="0"/>
              <a:buChar char="●"/>
            </a:pPr>
            <a:r>
              <a:rPr lang="en-US" altLang="en-US" dirty="0"/>
              <a:t>The actual expense method is out of scope. </a:t>
            </a:r>
          </a:p>
          <a:p>
            <a:pPr marL="639250" lvl="1" indent="-173196">
              <a:spcBef>
                <a:spcPct val="0"/>
              </a:spcBef>
              <a:buFont typeface="Calibri" pitchFamily="34" charset="0"/>
              <a:buChar char="●"/>
            </a:pPr>
            <a:r>
              <a:rPr lang="en-US" altLang="en-US" dirty="0"/>
              <a:t>Actual expense requires depreciation of vehicle – even if not claimed and is therefore out of scope</a:t>
            </a:r>
            <a:endParaRPr lang="en-US" altLang="en-US" b="1" dirty="0"/>
          </a:p>
          <a:p>
            <a:pPr marL="173196" indent="-173196">
              <a:spcBef>
                <a:spcPct val="0"/>
              </a:spcBef>
              <a:buFont typeface="Calibri" pitchFamily="34" charset="0"/>
              <a:buChar char="●"/>
            </a:pPr>
            <a:r>
              <a:rPr lang="en-US" altLang="en-US" b="1" dirty="0"/>
              <a:t>Standard Mileage Method:</a:t>
            </a:r>
            <a:r>
              <a:rPr lang="en-US" altLang="en-US" dirty="0"/>
              <a:t> the taxpayer multiplies the business miles by the mileage rate for that tax year.</a:t>
            </a:r>
          </a:p>
        </p:txBody>
      </p:sp>
      <p:sp>
        <p:nvSpPr>
          <p:cNvPr id="121860"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764" indent="-289710">
              <a:spcBef>
                <a:spcPct val="30000"/>
              </a:spcBef>
              <a:defRPr sz="1200">
                <a:solidFill>
                  <a:schemeClr val="tx1"/>
                </a:solidFill>
                <a:latin typeface="Calibri" pitchFamily="34" charset="0"/>
              </a:defRPr>
            </a:lvl2pPr>
            <a:lvl3pPr marL="1163561" indent="-231452">
              <a:spcBef>
                <a:spcPct val="30000"/>
              </a:spcBef>
              <a:defRPr sz="1200">
                <a:solidFill>
                  <a:schemeClr val="tx1"/>
                </a:solidFill>
                <a:latin typeface="Calibri" pitchFamily="34" charset="0"/>
              </a:defRPr>
            </a:lvl3pPr>
            <a:lvl4pPr marL="1629615" indent="-231452">
              <a:spcBef>
                <a:spcPct val="30000"/>
              </a:spcBef>
              <a:defRPr sz="1200">
                <a:solidFill>
                  <a:schemeClr val="tx1"/>
                </a:solidFill>
                <a:latin typeface="Calibri" pitchFamily="34" charset="0"/>
              </a:defRPr>
            </a:lvl4pPr>
            <a:lvl5pPr marL="2095669" indent="-231452">
              <a:spcBef>
                <a:spcPct val="30000"/>
              </a:spcBef>
              <a:defRPr sz="1200">
                <a:solidFill>
                  <a:schemeClr val="tx1"/>
                </a:solidFill>
                <a:latin typeface="Calibri" pitchFamily="34" charset="0"/>
              </a:defRPr>
            </a:lvl5pPr>
            <a:lvl6pPr marL="2549128" indent="-231452" eaLnBrk="0" fontAlgn="base" hangingPunct="0">
              <a:spcBef>
                <a:spcPct val="30000"/>
              </a:spcBef>
              <a:spcAft>
                <a:spcPct val="0"/>
              </a:spcAft>
              <a:defRPr sz="1200">
                <a:solidFill>
                  <a:schemeClr val="tx1"/>
                </a:solidFill>
                <a:latin typeface="Calibri" pitchFamily="34" charset="0"/>
              </a:defRPr>
            </a:lvl6pPr>
            <a:lvl7pPr marL="3002585" indent="-231452" eaLnBrk="0" fontAlgn="base" hangingPunct="0">
              <a:spcBef>
                <a:spcPct val="30000"/>
              </a:spcBef>
              <a:spcAft>
                <a:spcPct val="0"/>
              </a:spcAft>
              <a:defRPr sz="1200">
                <a:solidFill>
                  <a:schemeClr val="tx1"/>
                </a:solidFill>
                <a:latin typeface="Calibri" pitchFamily="34" charset="0"/>
              </a:defRPr>
            </a:lvl7pPr>
            <a:lvl8pPr marL="3456043" indent="-231452" eaLnBrk="0" fontAlgn="base" hangingPunct="0">
              <a:spcBef>
                <a:spcPct val="30000"/>
              </a:spcBef>
              <a:spcAft>
                <a:spcPct val="0"/>
              </a:spcAft>
              <a:defRPr sz="1200">
                <a:solidFill>
                  <a:schemeClr val="tx1"/>
                </a:solidFill>
                <a:latin typeface="Calibri" pitchFamily="34" charset="0"/>
              </a:defRPr>
            </a:lvl8pPr>
            <a:lvl9pPr marL="3909502" indent="-231452" eaLnBrk="0" fontAlgn="base" hangingPunct="0">
              <a:spcBef>
                <a:spcPct val="30000"/>
              </a:spcBef>
              <a:spcAft>
                <a:spcPct val="0"/>
              </a:spcAft>
              <a:defRPr sz="1200">
                <a:solidFill>
                  <a:schemeClr val="tx1"/>
                </a:solidFill>
                <a:latin typeface="Calibri" pitchFamily="34" charset="0"/>
              </a:defRPr>
            </a:lvl9pPr>
          </a:lstStyle>
          <a:p>
            <a:pPr>
              <a:spcBef>
                <a:spcPct val="0"/>
              </a:spcBef>
            </a:pPr>
            <a:fld id="{27A1A514-3506-4348-B70A-BBD4D666CF7E}" type="slidenum">
              <a:rPr lang="en-US" altLang="en-US"/>
              <a:pPr>
                <a:spcBef>
                  <a:spcPct val="0"/>
                </a:spcBef>
              </a:pPr>
              <a:t>30</a:t>
            </a:fld>
            <a:endParaRPr lang="en-US" altLang="en-US" dirty="0"/>
          </a:p>
        </p:txBody>
      </p:sp>
      <p:sp>
        <p:nvSpPr>
          <p:cNvPr id="2" name="Date Placeholder 1"/>
          <p:cNvSpPr>
            <a:spLocks noGrp="1"/>
          </p:cNvSpPr>
          <p:nvPr>
            <p:ph type="dt" idx="10"/>
          </p:nvPr>
        </p:nvSpPr>
        <p:spPr/>
        <p:txBody>
          <a:bodyPr/>
          <a:lstStyle/>
          <a:p>
            <a:fld id="{E2AF67E7-16EE-4EC1-A81F-4D48F78EC967}" type="datetime1">
              <a:rPr lang="en-US" smtClean="0"/>
              <a:pPr/>
              <a:t>12/26/18</a:t>
            </a:fld>
            <a:endParaRPr lang="en-US" dirty="0"/>
          </a:p>
        </p:txBody>
      </p:sp>
      <p:sp>
        <p:nvSpPr>
          <p:cNvPr id="3" name="Header Placeholder 2"/>
          <p:cNvSpPr>
            <a:spLocks noGrp="1"/>
          </p:cNvSpPr>
          <p:nvPr>
            <p:ph type="hdr" sz="quarter" idx="11"/>
          </p:nvPr>
        </p:nvSpPr>
        <p:spPr/>
        <p:txBody>
          <a:bodyPr/>
          <a:lstStyle/>
          <a:p>
            <a:r>
              <a:rPr lang="en-US"/>
              <a:t>Business Income 2017 TY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39490680"/>
      </p:ext>
    </p:extLst>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Items</a:t>
            </a:r>
            <a:r>
              <a:rPr lang="en-US" baseline="0" dirty="0" smtClean="0"/>
              <a:t> not included in standard mileage rate can be a deductible expense on Schedule C in addition to standard mileage rate</a:t>
            </a:r>
          </a:p>
          <a:p>
            <a:r>
              <a:rPr lang="en-US" baseline="0" dirty="0" smtClean="0"/>
              <a:t>Taxpayer should determine the business portion, e.g. relative miles, relative time used, incurred only for business</a:t>
            </a:r>
            <a:endParaRPr lang="en-US" dirty="0"/>
          </a:p>
        </p:txBody>
      </p:sp>
      <p:sp>
        <p:nvSpPr>
          <p:cNvPr id="4" name="Header Placeholder 3"/>
          <p:cNvSpPr>
            <a:spLocks noGrp="1"/>
          </p:cNvSpPr>
          <p:nvPr>
            <p:ph type="hdr" sz="quarter" idx="10"/>
          </p:nvPr>
        </p:nvSpPr>
        <p:spPr/>
        <p:txBody>
          <a:bodyPr/>
          <a:lstStyle/>
          <a:p>
            <a:r>
              <a:rPr lang="en-US" smtClean="0"/>
              <a:t>Business Income 2017 TY</a:t>
            </a:r>
            <a:endParaRPr lang="en-US" dirty="0"/>
          </a:p>
        </p:txBody>
      </p:sp>
      <p:sp>
        <p:nvSpPr>
          <p:cNvPr id="5" name="Date Placeholder 4"/>
          <p:cNvSpPr>
            <a:spLocks noGrp="1"/>
          </p:cNvSpPr>
          <p:nvPr>
            <p:ph type="dt" idx="11"/>
          </p:nvPr>
        </p:nvSpPr>
        <p:spPr/>
        <p:txBody>
          <a:bodyPr/>
          <a:lstStyle/>
          <a:p>
            <a:fld id="{2BCA8458-0E6E-4966-A1A6-AF5F8F88400B}" type="datetime1">
              <a:rPr lang="en-US" smtClean="0"/>
              <a:pPr/>
              <a:t>12/26/18</a:t>
            </a:fld>
            <a:endParaRPr lang="en-US" dirty="0"/>
          </a:p>
        </p:txBody>
      </p:sp>
      <p:sp>
        <p:nvSpPr>
          <p:cNvPr id="6" name="Slide Number Placeholder 5"/>
          <p:cNvSpPr>
            <a:spLocks noGrp="1"/>
          </p:cNvSpPr>
          <p:nvPr>
            <p:ph type="sldNum" sz="quarter" idx="12"/>
          </p:nvPr>
        </p:nvSpPr>
        <p:spPr/>
        <p:txBody>
          <a:bodyPr/>
          <a:lstStyle/>
          <a:p>
            <a:fld id="{493D3F23-AD5A-4D1A-94BD-79F15D43E731}" type="slidenum">
              <a:rPr lang="en-US" smtClean="0"/>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6012" cy="3486150"/>
          </a:xfrm>
        </p:spPr>
      </p:sp>
      <p:sp>
        <p:nvSpPr>
          <p:cNvPr id="3" name="Notes Placeholder 2"/>
          <p:cNvSpPr>
            <a:spLocks noGrp="1"/>
          </p:cNvSpPr>
          <p:nvPr>
            <p:ph type="body" idx="1"/>
          </p:nvPr>
        </p:nvSpPr>
        <p:spPr/>
        <p:txBody>
          <a:bodyPr/>
          <a:lstStyle/>
          <a:p>
            <a:r>
              <a:rPr lang="en-US" dirty="0"/>
              <a:t>Examples include </a:t>
            </a:r>
            <a:r>
              <a:rPr lang="en-US" dirty="0" smtClean="0"/>
              <a:t>Uber, Lyft,</a:t>
            </a:r>
            <a:r>
              <a:rPr lang="en-US" baseline="0" dirty="0" smtClean="0"/>
              <a:t> </a:t>
            </a:r>
            <a:r>
              <a:rPr lang="en-US" baseline="0" dirty="0" err="1" smtClean="0"/>
              <a:t>DoorDash</a:t>
            </a:r>
            <a:r>
              <a:rPr lang="en-US" baseline="0" dirty="0" smtClean="0"/>
              <a:t>, </a:t>
            </a:r>
            <a:r>
              <a:rPr lang="en-US" baseline="0" dirty="0" err="1" smtClean="0"/>
              <a:t>GrubHub</a:t>
            </a:r>
            <a:r>
              <a:rPr lang="en-US" baseline="0" dirty="0" smtClean="0"/>
              <a:t>, and other </a:t>
            </a:r>
            <a:r>
              <a:rPr lang="en-US" dirty="0" smtClean="0"/>
              <a:t>drivers</a:t>
            </a:r>
            <a:endParaRPr lang="en-US" dirty="0"/>
          </a:p>
        </p:txBody>
      </p:sp>
      <p:sp>
        <p:nvSpPr>
          <p:cNvPr id="4" name="Header Placeholder 3"/>
          <p:cNvSpPr>
            <a:spLocks noGrp="1"/>
          </p:cNvSpPr>
          <p:nvPr>
            <p:ph type="hdr" sz="quarter" idx="10"/>
          </p:nvPr>
        </p:nvSpPr>
        <p:spPr/>
        <p:txBody>
          <a:bodyPr/>
          <a:lstStyle/>
          <a:p>
            <a:r>
              <a:rPr lang="en-US"/>
              <a:t>Business Income 2017 TY</a:t>
            </a:r>
            <a:endParaRPr lang="en-US" dirty="0"/>
          </a:p>
        </p:txBody>
      </p:sp>
      <p:sp>
        <p:nvSpPr>
          <p:cNvPr id="5" name="Date Placeholder 4"/>
          <p:cNvSpPr>
            <a:spLocks noGrp="1"/>
          </p:cNvSpPr>
          <p:nvPr>
            <p:ph type="dt" idx="11"/>
          </p:nvPr>
        </p:nvSpPr>
        <p:spPr/>
        <p:txBody>
          <a:bodyPr/>
          <a:lstStyle/>
          <a:p>
            <a:fld id="{8CE7C2B4-92D5-4811-BE80-F72BC87127F3}" type="datetime1">
              <a:rPr lang="en-US" smtClean="0"/>
              <a:pPr/>
              <a:t>12/26/18</a:t>
            </a:fld>
            <a:endParaRPr lang="en-US" dirty="0"/>
          </a:p>
        </p:txBody>
      </p:sp>
      <p:sp>
        <p:nvSpPr>
          <p:cNvPr id="6" name="Slide Number Placeholder 5"/>
          <p:cNvSpPr>
            <a:spLocks noGrp="1"/>
          </p:cNvSpPr>
          <p:nvPr>
            <p:ph type="sldNum" sz="quarter" idx="12"/>
          </p:nvPr>
        </p:nvSpPr>
        <p:spPr/>
        <p:txBody>
          <a:bodyPr/>
          <a:lstStyle/>
          <a:p>
            <a:fld id="{493D3F23-AD5A-4D1A-94BD-79F15D43E731}" type="slidenum">
              <a:rPr lang="en-US" smtClean="0"/>
              <a:pPr/>
              <a:t>32</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50785494"/>
      </p:ext>
    </p:extLst>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6012" cy="34861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Business Income 2017 TY</a:t>
            </a:r>
            <a:endParaRPr lang="en-US" dirty="0"/>
          </a:p>
        </p:txBody>
      </p:sp>
      <p:sp>
        <p:nvSpPr>
          <p:cNvPr id="5" name="Date Placeholder 4"/>
          <p:cNvSpPr>
            <a:spLocks noGrp="1"/>
          </p:cNvSpPr>
          <p:nvPr>
            <p:ph type="dt" idx="11"/>
          </p:nvPr>
        </p:nvSpPr>
        <p:spPr/>
        <p:txBody>
          <a:bodyPr/>
          <a:lstStyle/>
          <a:p>
            <a:fld id="{B86893C1-7EDC-4F3A-93B7-C037E137AA23}" type="datetime1">
              <a:rPr lang="en-US" smtClean="0"/>
              <a:pPr/>
              <a:t>12/26/18</a:t>
            </a:fld>
            <a:endParaRPr lang="en-US" dirty="0"/>
          </a:p>
        </p:txBody>
      </p:sp>
      <p:sp>
        <p:nvSpPr>
          <p:cNvPr id="6" name="Slide Number Placeholder 5"/>
          <p:cNvSpPr>
            <a:spLocks noGrp="1"/>
          </p:cNvSpPr>
          <p:nvPr>
            <p:ph type="sldNum" sz="quarter" idx="12"/>
          </p:nvPr>
        </p:nvSpPr>
        <p:spPr/>
        <p:txBody>
          <a:bodyPr/>
          <a:lstStyle/>
          <a:p>
            <a:fld id="{493D3F23-AD5A-4D1A-94BD-79F15D43E731}" type="slidenum">
              <a:rPr lang="en-US" smtClean="0"/>
              <a:pPr/>
              <a:t>33</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46738725"/>
      </p:ext>
    </p:extLst>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6012" cy="34861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Business Income 2017 TY</a:t>
            </a:r>
            <a:endParaRPr lang="en-US" dirty="0"/>
          </a:p>
        </p:txBody>
      </p:sp>
      <p:sp>
        <p:nvSpPr>
          <p:cNvPr id="5" name="Date Placeholder 4"/>
          <p:cNvSpPr>
            <a:spLocks noGrp="1"/>
          </p:cNvSpPr>
          <p:nvPr>
            <p:ph type="dt" idx="11"/>
          </p:nvPr>
        </p:nvSpPr>
        <p:spPr/>
        <p:txBody>
          <a:bodyPr/>
          <a:lstStyle/>
          <a:p>
            <a:fld id="{140DC396-A8F4-41BC-AB4A-7DCD8C607248}" type="datetime1">
              <a:rPr lang="en-US" smtClean="0"/>
              <a:pPr/>
              <a:t>12/26/18</a:t>
            </a:fld>
            <a:endParaRPr lang="en-US" dirty="0"/>
          </a:p>
        </p:txBody>
      </p:sp>
      <p:sp>
        <p:nvSpPr>
          <p:cNvPr id="6" name="Slide Number Placeholder 5"/>
          <p:cNvSpPr>
            <a:spLocks noGrp="1"/>
          </p:cNvSpPr>
          <p:nvPr>
            <p:ph type="sldNum" sz="quarter" idx="12"/>
          </p:nvPr>
        </p:nvSpPr>
        <p:spPr/>
        <p:txBody>
          <a:bodyPr/>
          <a:lstStyle/>
          <a:p>
            <a:fld id="{493D3F23-AD5A-4D1A-94BD-79F15D43E731}" type="slidenum">
              <a:rPr lang="en-US" smtClean="0"/>
              <a:pPr/>
              <a:t>34</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74344615"/>
      </p:ext>
    </p:extLst>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6012" cy="34861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Business Income 2017 TY</a:t>
            </a:r>
            <a:endParaRPr lang="en-US" dirty="0"/>
          </a:p>
        </p:txBody>
      </p:sp>
      <p:sp>
        <p:nvSpPr>
          <p:cNvPr id="5" name="Date Placeholder 4"/>
          <p:cNvSpPr>
            <a:spLocks noGrp="1"/>
          </p:cNvSpPr>
          <p:nvPr>
            <p:ph type="dt" idx="11"/>
          </p:nvPr>
        </p:nvSpPr>
        <p:spPr/>
        <p:txBody>
          <a:bodyPr/>
          <a:lstStyle/>
          <a:p>
            <a:fld id="{C7DEEF06-3403-4ABF-9E5B-F4D5C935529E}" type="datetime1">
              <a:rPr lang="en-US" smtClean="0"/>
              <a:pPr/>
              <a:t>12/26/18</a:t>
            </a:fld>
            <a:endParaRPr lang="en-US" dirty="0"/>
          </a:p>
        </p:txBody>
      </p:sp>
      <p:sp>
        <p:nvSpPr>
          <p:cNvPr id="6" name="Slide Number Placeholder 5"/>
          <p:cNvSpPr>
            <a:spLocks noGrp="1"/>
          </p:cNvSpPr>
          <p:nvPr>
            <p:ph type="sldNum" sz="quarter" idx="12"/>
          </p:nvPr>
        </p:nvSpPr>
        <p:spPr/>
        <p:txBody>
          <a:bodyPr/>
          <a:lstStyle/>
          <a:p>
            <a:fld id="{493D3F23-AD5A-4D1A-94BD-79F15D43E731}" type="slidenum">
              <a:rPr lang="en-US" smtClean="0"/>
              <a:pPr/>
              <a:t>35</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17912275"/>
      </p:ext>
    </p:extLst>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6012" cy="34861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Business Income 2017 TY</a:t>
            </a:r>
            <a:endParaRPr lang="en-US" dirty="0"/>
          </a:p>
        </p:txBody>
      </p:sp>
      <p:sp>
        <p:nvSpPr>
          <p:cNvPr id="5" name="Date Placeholder 4"/>
          <p:cNvSpPr>
            <a:spLocks noGrp="1"/>
          </p:cNvSpPr>
          <p:nvPr>
            <p:ph type="dt" idx="11"/>
          </p:nvPr>
        </p:nvSpPr>
        <p:spPr/>
        <p:txBody>
          <a:bodyPr/>
          <a:lstStyle/>
          <a:p>
            <a:fld id="{590F86AC-3D04-4E49-8724-620303289DF4}" type="datetime1">
              <a:rPr lang="en-US" smtClean="0"/>
              <a:pPr/>
              <a:t>12/26/18</a:t>
            </a:fld>
            <a:endParaRPr lang="en-US" dirty="0"/>
          </a:p>
        </p:txBody>
      </p:sp>
      <p:sp>
        <p:nvSpPr>
          <p:cNvPr id="6" name="Slide Number Placeholder 5"/>
          <p:cNvSpPr>
            <a:spLocks noGrp="1"/>
          </p:cNvSpPr>
          <p:nvPr>
            <p:ph type="sldNum" sz="quarter" idx="12"/>
          </p:nvPr>
        </p:nvSpPr>
        <p:spPr/>
        <p:txBody>
          <a:bodyPr/>
          <a:lstStyle/>
          <a:p>
            <a:fld id="{493D3F23-AD5A-4D1A-94BD-79F15D43E731}" type="slidenum">
              <a:rPr lang="en-US" smtClean="0"/>
              <a:pPr/>
              <a:t>36</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71369446"/>
      </p:ext>
    </p:extLst>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764" indent="-289710">
              <a:spcBef>
                <a:spcPct val="30000"/>
              </a:spcBef>
              <a:defRPr sz="1200">
                <a:solidFill>
                  <a:schemeClr val="tx1"/>
                </a:solidFill>
                <a:latin typeface="Calibri" pitchFamily="34" charset="0"/>
              </a:defRPr>
            </a:lvl2pPr>
            <a:lvl3pPr marL="1163561" indent="-231452">
              <a:spcBef>
                <a:spcPct val="30000"/>
              </a:spcBef>
              <a:defRPr sz="1200">
                <a:solidFill>
                  <a:schemeClr val="tx1"/>
                </a:solidFill>
                <a:latin typeface="Calibri" pitchFamily="34" charset="0"/>
              </a:defRPr>
            </a:lvl3pPr>
            <a:lvl4pPr marL="1629615" indent="-231452">
              <a:spcBef>
                <a:spcPct val="30000"/>
              </a:spcBef>
              <a:defRPr sz="1200">
                <a:solidFill>
                  <a:schemeClr val="tx1"/>
                </a:solidFill>
                <a:latin typeface="Calibri" pitchFamily="34" charset="0"/>
              </a:defRPr>
            </a:lvl4pPr>
            <a:lvl5pPr marL="2095669" indent="-231452">
              <a:spcBef>
                <a:spcPct val="30000"/>
              </a:spcBef>
              <a:defRPr sz="1200">
                <a:solidFill>
                  <a:schemeClr val="tx1"/>
                </a:solidFill>
                <a:latin typeface="Calibri" pitchFamily="34" charset="0"/>
              </a:defRPr>
            </a:lvl5pPr>
            <a:lvl6pPr marL="2549128" indent="-231452" eaLnBrk="0" fontAlgn="base" hangingPunct="0">
              <a:spcBef>
                <a:spcPct val="30000"/>
              </a:spcBef>
              <a:spcAft>
                <a:spcPct val="0"/>
              </a:spcAft>
              <a:defRPr sz="1200">
                <a:solidFill>
                  <a:schemeClr val="tx1"/>
                </a:solidFill>
                <a:latin typeface="Calibri" pitchFamily="34" charset="0"/>
              </a:defRPr>
            </a:lvl6pPr>
            <a:lvl7pPr marL="3002585" indent="-231452" eaLnBrk="0" fontAlgn="base" hangingPunct="0">
              <a:spcBef>
                <a:spcPct val="30000"/>
              </a:spcBef>
              <a:spcAft>
                <a:spcPct val="0"/>
              </a:spcAft>
              <a:defRPr sz="1200">
                <a:solidFill>
                  <a:schemeClr val="tx1"/>
                </a:solidFill>
                <a:latin typeface="Calibri" pitchFamily="34" charset="0"/>
              </a:defRPr>
            </a:lvl7pPr>
            <a:lvl8pPr marL="3456043" indent="-231452" eaLnBrk="0" fontAlgn="base" hangingPunct="0">
              <a:spcBef>
                <a:spcPct val="30000"/>
              </a:spcBef>
              <a:spcAft>
                <a:spcPct val="0"/>
              </a:spcAft>
              <a:defRPr sz="1200">
                <a:solidFill>
                  <a:schemeClr val="tx1"/>
                </a:solidFill>
                <a:latin typeface="Calibri" pitchFamily="34" charset="0"/>
              </a:defRPr>
            </a:lvl8pPr>
            <a:lvl9pPr marL="3909502" indent="-231452" eaLnBrk="0" fontAlgn="base" hangingPunct="0">
              <a:spcBef>
                <a:spcPct val="30000"/>
              </a:spcBef>
              <a:spcAft>
                <a:spcPct val="0"/>
              </a:spcAft>
              <a:defRPr sz="1200">
                <a:solidFill>
                  <a:schemeClr val="tx1"/>
                </a:solidFill>
                <a:latin typeface="Calibri" pitchFamily="34" charset="0"/>
              </a:defRPr>
            </a:lvl9pPr>
          </a:lstStyle>
          <a:p>
            <a:pPr>
              <a:spcBef>
                <a:spcPct val="0"/>
              </a:spcBef>
            </a:pPr>
            <a:fld id="{6F223C09-5988-46F6-A134-9DCD9B8CCBA0}" type="slidenum">
              <a:rPr lang="en-GB" altLang="en-US">
                <a:solidFill>
                  <a:srgbClr val="000000"/>
                </a:solidFill>
                <a:ea typeface="MS PGothic" pitchFamily="34" charset="-128"/>
              </a:rPr>
              <a:pPr>
                <a:spcBef>
                  <a:spcPct val="0"/>
                </a:spcBef>
              </a:pPr>
              <a:t>37</a:t>
            </a:fld>
            <a:endParaRPr lang="en-GB" altLang="en-US" dirty="0">
              <a:solidFill>
                <a:srgbClr val="000000"/>
              </a:solidFill>
              <a:ea typeface="MS PGothic" pitchFamily="34" charset="-128"/>
            </a:endParaRPr>
          </a:p>
        </p:txBody>
      </p:sp>
      <p:sp>
        <p:nvSpPr>
          <p:cNvPr id="124931" name="Text Box 1"/>
          <p:cNvSpPr txBox="1">
            <a:spLocks noChangeArrowheads="1"/>
          </p:cNvSpPr>
          <p:nvPr/>
        </p:nvSpPr>
        <p:spPr bwMode="auto">
          <a:xfrm>
            <a:off x="1168400" y="696677"/>
            <a:ext cx="4673600" cy="3486545"/>
          </a:xfrm>
          <a:prstGeom prst="rect">
            <a:avLst/>
          </a:prstGeom>
          <a:solidFill>
            <a:srgbClr val="FFFFFF"/>
          </a:solidFill>
          <a:ln w="9525">
            <a:solidFill>
              <a:srgbClr val="000000"/>
            </a:solidFill>
            <a:miter lim="800000"/>
            <a:headEnd/>
            <a:tailEnd/>
          </a:ln>
        </p:spPr>
        <p:txBody>
          <a:bodyPr wrap="none" lIns="93167" tIns="46584" rIns="93167" bIns="46584" anchor="ct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z="1800" dirty="0">
              <a:solidFill>
                <a:srgbClr val="000000"/>
              </a:solidFill>
              <a:ea typeface="MS PGothic" pitchFamily="34" charset="-128"/>
            </a:endParaRPr>
          </a:p>
        </p:txBody>
      </p:sp>
      <p:sp>
        <p:nvSpPr>
          <p:cNvPr id="124932" name="Rectangle 2"/>
          <p:cNvSpPr>
            <a:spLocks noGrp="1" noChangeArrowheads="1"/>
          </p:cNvSpPr>
          <p:nvPr>
            <p:ph type="body"/>
          </p:nvPr>
        </p:nvSpPr>
        <p:spPr bwMode="auto">
          <a:xfrm>
            <a:off x="701356" y="4416500"/>
            <a:ext cx="5607691" cy="4184799"/>
          </a:xfr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numCol="1" anchor="ctr" anchorCtr="0" compatLnSpc="1">
            <a:prstTxWarp prst="textNoShape">
              <a:avLst/>
            </a:prstTxWarp>
          </a:bodyPr>
          <a:lstStyle/>
          <a:p>
            <a:pPr marL="173196" indent="-173196">
              <a:spcBef>
                <a:spcPct val="0"/>
              </a:spcBef>
              <a:buFontTx/>
              <a:buChar char="•"/>
            </a:pPr>
            <a:r>
              <a:rPr lang="en-US" altLang="en-US" dirty="0" smtClean="0"/>
              <a:t>A 1099 is not required to be issued to a corporation</a:t>
            </a:r>
          </a:p>
          <a:p>
            <a:pPr marL="173196" indent="-173196">
              <a:spcBef>
                <a:spcPct val="0"/>
              </a:spcBef>
              <a:buFontTx/>
              <a:buChar char="•"/>
            </a:pPr>
            <a:r>
              <a:rPr lang="en-US" altLang="en-US" dirty="0" smtClean="0"/>
              <a:t>Cannot </a:t>
            </a:r>
            <a:r>
              <a:rPr lang="en-US" altLang="en-US" dirty="0"/>
              <a:t>claim depreciation on the outside office!</a:t>
            </a:r>
          </a:p>
          <a:p>
            <a:pPr marL="173196" indent="-173196">
              <a:spcBef>
                <a:spcPct val="0"/>
              </a:spcBef>
              <a:buFontTx/>
              <a:buChar char="•"/>
            </a:pPr>
            <a:r>
              <a:rPr lang="en-US" altLang="en-US" dirty="0"/>
              <a:t>Cannot write-off any </a:t>
            </a:r>
            <a:r>
              <a:rPr lang="en-US" altLang="en-US" dirty="0" smtClean="0"/>
              <a:t>assets when</a:t>
            </a:r>
            <a:r>
              <a:rPr lang="en-US" altLang="en-US" baseline="0" dirty="0" smtClean="0"/>
              <a:t> not expensed under the de minimis rule</a:t>
            </a:r>
            <a:endParaRPr lang="en-US" altLang="en-US" dirty="0"/>
          </a:p>
          <a:p>
            <a:pPr marL="639250" lvl="1" indent="-173196">
              <a:spcBef>
                <a:spcPct val="0"/>
              </a:spcBef>
              <a:buFontTx/>
              <a:buChar char="•"/>
            </a:pPr>
            <a:r>
              <a:rPr lang="en-US" altLang="en-US" dirty="0"/>
              <a:t>An item with a useful life of more than one year is an asset</a:t>
            </a:r>
          </a:p>
        </p:txBody>
      </p:sp>
      <p:sp>
        <p:nvSpPr>
          <p:cNvPr id="2" name="Date Placeholder 1"/>
          <p:cNvSpPr>
            <a:spLocks noGrp="1"/>
          </p:cNvSpPr>
          <p:nvPr>
            <p:ph type="dt" idx="10"/>
          </p:nvPr>
        </p:nvSpPr>
        <p:spPr/>
        <p:txBody>
          <a:bodyPr/>
          <a:lstStyle/>
          <a:p>
            <a:fld id="{82D23B13-07A3-4778-B75D-CFF8F3C9AB3D}" type="datetime1">
              <a:rPr lang="en-US" smtClean="0"/>
              <a:pPr/>
              <a:t>12/26/18</a:t>
            </a:fld>
            <a:endParaRPr lang="en-US" dirty="0"/>
          </a:p>
        </p:txBody>
      </p:sp>
      <p:sp>
        <p:nvSpPr>
          <p:cNvPr id="3" name="Header Placeholder 2"/>
          <p:cNvSpPr>
            <a:spLocks noGrp="1"/>
          </p:cNvSpPr>
          <p:nvPr>
            <p:ph type="hdr" sz="quarter" idx="11"/>
          </p:nvPr>
        </p:nvSpPr>
        <p:spPr/>
        <p:txBody>
          <a:bodyPr/>
          <a:lstStyle/>
          <a:p>
            <a:r>
              <a:rPr lang="en-US"/>
              <a:t>Business Income 2017 TY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81024776"/>
      </p:ext>
    </p:extLst>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6012" cy="34861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Business Income 2017 TY</a:t>
            </a:r>
            <a:endParaRPr lang="en-US" dirty="0"/>
          </a:p>
        </p:txBody>
      </p:sp>
      <p:sp>
        <p:nvSpPr>
          <p:cNvPr id="5" name="Date Placeholder 4"/>
          <p:cNvSpPr>
            <a:spLocks noGrp="1"/>
          </p:cNvSpPr>
          <p:nvPr>
            <p:ph type="dt" idx="11"/>
          </p:nvPr>
        </p:nvSpPr>
        <p:spPr/>
        <p:txBody>
          <a:bodyPr/>
          <a:lstStyle/>
          <a:p>
            <a:fld id="{025D6868-EC6D-4AED-8975-FD00D116CFF4}" type="datetime1">
              <a:rPr lang="en-US" smtClean="0"/>
              <a:pPr/>
              <a:t>12/26/18</a:t>
            </a:fld>
            <a:endParaRPr lang="en-US" dirty="0"/>
          </a:p>
        </p:txBody>
      </p:sp>
      <p:sp>
        <p:nvSpPr>
          <p:cNvPr id="6" name="Slide Number Placeholder 5"/>
          <p:cNvSpPr>
            <a:spLocks noGrp="1"/>
          </p:cNvSpPr>
          <p:nvPr>
            <p:ph type="sldNum" sz="quarter" idx="12"/>
          </p:nvPr>
        </p:nvSpPr>
        <p:spPr/>
        <p:txBody>
          <a:bodyPr/>
          <a:lstStyle/>
          <a:p>
            <a:fld id="{493D3F23-AD5A-4D1A-94BD-79F15D43E731}" type="slidenum">
              <a:rPr lang="en-US" smtClean="0"/>
              <a:pPr/>
              <a:t>38</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02336375"/>
      </p:ext>
    </p:extLst>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6012" cy="3486150"/>
          </a:xfrm>
        </p:spPr>
      </p:sp>
      <p:sp>
        <p:nvSpPr>
          <p:cNvPr id="3" name="Notes Placeholder 2"/>
          <p:cNvSpPr>
            <a:spLocks noGrp="1"/>
          </p:cNvSpPr>
          <p:nvPr>
            <p:ph type="body" idx="1"/>
          </p:nvPr>
        </p:nvSpPr>
        <p:spPr/>
        <p:txBody>
          <a:bodyPr/>
          <a:lstStyle/>
          <a:p>
            <a:pPr marL="170867" indent="-170867">
              <a:buFont typeface="Arial" panose="020B0604020202020204" pitchFamily="34" charset="0"/>
              <a:buChar char="•"/>
            </a:pPr>
            <a:r>
              <a:rPr lang="en-US" dirty="0"/>
              <a:t>Make the election (Pub 4491 10-9)</a:t>
            </a:r>
          </a:p>
          <a:p>
            <a:pPr marL="626513" lvl="1" indent="-170867">
              <a:buFont typeface="Arial" panose="020B0604020202020204" pitchFamily="34" charset="0"/>
              <a:buChar char="•"/>
            </a:pPr>
            <a:r>
              <a:rPr lang="en-US" dirty="0"/>
              <a:t>Attach a statement titled “Section 1.263(a)-1(f) de </a:t>
            </a:r>
            <a:r>
              <a:rPr lang="en-US" dirty="0" err="1"/>
              <a:t>minimis</a:t>
            </a:r>
            <a:r>
              <a:rPr lang="en-US" dirty="0"/>
              <a:t> safe harbor election to a timely filed original federal tax return including extensions for the taxable year in which the de </a:t>
            </a:r>
            <a:r>
              <a:rPr lang="en-US" dirty="0" err="1"/>
              <a:t>minimis</a:t>
            </a:r>
            <a:r>
              <a:rPr lang="en-US" dirty="0"/>
              <a:t> amounts are paid</a:t>
            </a:r>
          </a:p>
          <a:p>
            <a:pPr marL="626513" lvl="1" indent="-170867">
              <a:buFont typeface="Arial" panose="020B0604020202020204" pitchFamily="34" charset="0"/>
              <a:buChar char="•"/>
            </a:pPr>
            <a:r>
              <a:rPr lang="en-US" dirty="0"/>
              <a:t>The statement should include Taxpayer’s</a:t>
            </a:r>
          </a:p>
          <a:p>
            <a:pPr marL="1082158" lvl="2" indent="-170867">
              <a:buFont typeface="Arial" panose="020B0604020202020204" pitchFamily="34" charset="0"/>
              <a:buChar char="•"/>
            </a:pPr>
            <a:r>
              <a:rPr lang="en-US" dirty="0"/>
              <a:t>Name</a:t>
            </a:r>
          </a:p>
          <a:p>
            <a:pPr marL="1082158" lvl="2" indent="-170867">
              <a:buFont typeface="Arial" panose="020B0604020202020204" pitchFamily="34" charset="0"/>
              <a:buChar char="•"/>
            </a:pPr>
            <a:r>
              <a:rPr lang="en-US" dirty="0"/>
              <a:t>Address</a:t>
            </a:r>
          </a:p>
          <a:p>
            <a:pPr marL="1082158" lvl="2" indent="-170867">
              <a:buFont typeface="Arial" panose="020B0604020202020204" pitchFamily="34" charset="0"/>
              <a:buChar char="•"/>
            </a:pPr>
            <a:r>
              <a:rPr lang="en-US" dirty="0"/>
              <a:t>Taxpayer Identification Number</a:t>
            </a:r>
          </a:p>
          <a:p>
            <a:pPr marL="1082158" lvl="2" indent="-170867">
              <a:buFont typeface="Arial" panose="020B0604020202020204" pitchFamily="34" charset="0"/>
              <a:buChar char="•"/>
            </a:pPr>
            <a:r>
              <a:rPr lang="en-US" dirty="0"/>
              <a:t>Statement that taxpayer is making the de </a:t>
            </a:r>
            <a:r>
              <a:rPr lang="en-US" dirty="0" err="1"/>
              <a:t>minimis</a:t>
            </a:r>
            <a:r>
              <a:rPr lang="en-US" dirty="0"/>
              <a:t> safe harbor election</a:t>
            </a:r>
          </a:p>
          <a:p>
            <a:pPr marL="170867" indent="-170867">
              <a:buFont typeface="Arial" panose="020B0604020202020204" pitchFamily="34" charset="0"/>
              <a:buChar char="•"/>
            </a:pPr>
            <a:r>
              <a:rPr lang="en-US" dirty="0"/>
              <a:t>Example is included</a:t>
            </a:r>
            <a:r>
              <a:rPr lang="en-US" baseline="0" dirty="0"/>
              <a:t> i</a:t>
            </a:r>
            <a:r>
              <a:rPr lang="en-US" dirty="0"/>
              <a:t>n Pub 4491 </a:t>
            </a:r>
            <a:r>
              <a:rPr lang="en-US" dirty="0" smtClean="0"/>
              <a:t>p. 10-10 </a:t>
            </a:r>
            <a:r>
              <a:rPr lang="en-US" dirty="0"/>
              <a:t>for Barry, a handyman</a:t>
            </a:r>
          </a:p>
        </p:txBody>
      </p:sp>
      <p:sp>
        <p:nvSpPr>
          <p:cNvPr id="4" name="Header Placeholder 3"/>
          <p:cNvSpPr>
            <a:spLocks noGrp="1"/>
          </p:cNvSpPr>
          <p:nvPr>
            <p:ph type="hdr" sz="quarter" idx="10"/>
          </p:nvPr>
        </p:nvSpPr>
        <p:spPr/>
        <p:txBody>
          <a:bodyPr/>
          <a:lstStyle/>
          <a:p>
            <a:r>
              <a:rPr lang="en-US"/>
              <a:t>Business Income 2017 TY</a:t>
            </a:r>
            <a:endParaRPr lang="en-US" dirty="0"/>
          </a:p>
        </p:txBody>
      </p:sp>
      <p:sp>
        <p:nvSpPr>
          <p:cNvPr id="5" name="Date Placeholder 4"/>
          <p:cNvSpPr>
            <a:spLocks noGrp="1"/>
          </p:cNvSpPr>
          <p:nvPr>
            <p:ph type="dt" idx="11"/>
          </p:nvPr>
        </p:nvSpPr>
        <p:spPr/>
        <p:txBody>
          <a:bodyPr/>
          <a:lstStyle/>
          <a:p>
            <a:fld id="{CB1B5BD7-1AFA-40C2-B131-12F859F0344F}" type="datetime1">
              <a:rPr lang="en-US" smtClean="0"/>
              <a:pPr/>
              <a:t>12/26/18</a:t>
            </a:fld>
            <a:endParaRPr lang="en-US" dirty="0"/>
          </a:p>
        </p:txBody>
      </p:sp>
      <p:sp>
        <p:nvSpPr>
          <p:cNvPr id="6" name="Slide Number Placeholder 5"/>
          <p:cNvSpPr>
            <a:spLocks noGrp="1"/>
          </p:cNvSpPr>
          <p:nvPr>
            <p:ph type="sldNum" sz="quarter" idx="12"/>
          </p:nvPr>
        </p:nvSpPr>
        <p:spPr/>
        <p:txBody>
          <a:bodyPr/>
          <a:lstStyle/>
          <a:p>
            <a:fld id="{493D3F23-AD5A-4D1A-94BD-79F15D43E731}" type="slidenum">
              <a:rPr lang="en-US" smtClean="0"/>
              <a:pPr/>
              <a:t>39</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40571210"/>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xfrm>
            <a:off x="407988" y="696913"/>
            <a:ext cx="6196012" cy="3486150"/>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marL="173196" indent="-173196">
              <a:spcBef>
                <a:spcPct val="0"/>
              </a:spcBef>
              <a:buFontTx/>
              <a:buChar char="•"/>
            </a:pPr>
            <a:r>
              <a:rPr lang="en-US" altLang="en-US" dirty="0"/>
              <a:t>One-time payments may or may not be a business</a:t>
            </a:r>
          </a:p>
          <a:p>
            <a:pPr marL="173196" indent="-173196">
              <a:spcBef>
                <a:spcPct val="0"/>
              </a:spcBef>
              <a:buFontTx/>
              <a:buChar char="•"/>
            </a:pPr>
            <a:r>
              <a:rPr lang="en-US" altLang="en-US" dirty="0"/>
              <a:t>Sporadic activity may not be a business – but once a year, every year might be a business</a:t>
            </a:r>
          </a:p>
          <a:p>
            <a:pPr marL="173196" indent="-173196">
              <a:spcBef>
                <a:spcPct val="0"/>
              </a:spcBef>
            </a:pPr>
            <a:endParaRPr lang="en-US" altLang="en-US" dirty="0"/>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764" indent="-289710">
              <a:spcBef>
                <a:spcPct val="30000"/>
              </a:spcBef>
              <a:defRPr sz="1200">
                <a:solidFill>
                  <a:schemeClr val="tx1"/>
                </a:solidFill>
                <a:latin typeface="Calibri" pitchFamily="34" charset="0"/>
              </a:defRPr>
            </a:lvl2pPr>
            <a:lvl3pPr marL="1163561" indent="-231452">
              <a:spcBef>
                <a:spcPct val="30000"/>
              </a:spcBef>
              <a:defRPr sz="1200">
                <a:solidFill>
                  <a:schemeClr val="tx1"/>
                </a:solidFill>
                <a:latin typeface="Calibri" pitchFamily="34" charset="0"/>
              </a:defRPr>
            </a:lvl3pPr>
            <a:lvl4pPr marL="1629615" indent="-231452">
              <a:spcBef>
                <a:spcPct val="30000"/>
              </a:spcBef>
              <a:defRPr sz="1200">
                <a:solidFill>
                  <a:schemeClr val="tx1"/>
                </a:solidFill>
                <a:latin typeface="Calibri" pitchFamily="34" charset="0"/>
              </a:defRPr>
            </a:lvl4pPr>
            <a:lvl5pPr marL="2095669" indent="-231452">
              <a:spcBef>
                <a:spcPct val="30000"/>
              </a:spcBef>
              <a:defRPr sz="1200">
                <a:solidFill>
                  <a:schemeClr val="tx1"/>
                </a:solidFill>
                <a:latin typeface="Calibri" pitchFamily="34" charset="0"/>
              </a:defRPr>
            </a:lvl5pPr>
            <a:lvl6pPr marL="2549128" indent="-231452" eaLnBrk="0" fontAlgn="base" hangingPunct="0">
              <a:spcBef>
                <a:spcPct val="30000"/>
              </a:spcBef>
              <a:spcAft>
                <a:spcPct val="0"/>
              </a:spcAft>
              <a:defRPr sz="1200">
                <a:solidFill>
                  <a:schemeClr val="tx1"/>
                </a:solidFill>
                <a:latin typeface="Calibri" pitchFamily="34" charset="0"/>
              </a:defRPr>
            </a:lvl6pPr>
            <a:lvl7pPr marL="3002585" indent="-231452" eaLnBrk="0" fontAlgn="base" hangingPunct="0">
              <a:spcBef>
                <a:spcPct val="30000"/>
              </a:spcBef>
              <a:spcAft>
                <a:spcPct val="0"/>
              </a:spcAft>
              <a:defRPr sz="1200">
                <a:solidFill>
                  <a:schemeClr val="tx1"/>
                </a:solidFill>
                <a:latin typeface="Calibri" pitchFamily="34" charset="0"/>
              </a:defRPr>
            </a:lvl7pPr>
            <a:lvl8pPr marL="3456043" indent="-231452" eaLnBrk="0" fontAlgn="base" hangingPunct="0">
              <a:spcBef>
                <a:spcPct val="30000"/>
              </a:spcBef>
              <a:spcAft>
                <a:spcPct val="0"/>
              </a:spcAft>
              <a:defRPr sz="1200">
                <a:solidFill>
                  <a:schemeClr val="tx1"/>
                </a:solidFill>
                <a:latin typeface="Calibri" pitchFamily="34" charset="0"/>
              </a:defRPr>
            </a:lvl8pPr>
            <a:lvl9pPr marL="3909502" indent="-231452" eaLnBrk="0" fontAlgn="base" hangingPunct="0">
              <a:spcBef>
                <a:spcPct val="30000"/>
              </a:spcBef>
              <a:spcAft>
                <a:spcPct val="0"/>
              </a:spcAft>
              <a:defRPr sz="1200">
                <a:solidFill>
                  <a:schemeClr val="tx1"/>
                </a:solidFill>
                <a:latin typeface="Calibri" pitchFamily="34" charset="0"/>
              </a:defRPr>
            </a:lvl9pPr>
          </a:lstStyle>
          <a:p>
            <a:pPr>
              <a:spcBef>
                <a:spcPct val="0"/>
              </a:spcBef>
            </a:pPr>
            <a:fld id="{4B211FFA-1BD0-4887-A4BF-1F4F3008B89E}" type="slidenum">
              <a:rPr lang="en-US" altLang="en-US">
                <a:solidFill>
                  <a:srgbClr val="000000"/>
                </a:solidFill>
                <a:ea typeface="MS PGothic" pitchFamily="34" charset="-128"/>
              </a:rPr>
              <a:pPr>
                <a:spcBef>
                  <a:spcPct val="0"/>
                </a:spcBef>
              </a:pPr>
              <a:t>4</a:t>
            </a:fld>
            <a:endParaRPr lang="en-US" altLang="en-US" dirty="0">
              <a:solidFill>
                <a:srgbClr val="000000"/>
              </a:solidFill>
              <a:ea typeface="MS PGothic" pitchFamily="34" charset="-128"/>
            </a:endParaRPr>
          </a:p>
        </p:txBody>
      </p:sp>
      <p:sp>
        <p:nvSpPr>
          <p:cNvPr id="2" name="Date Placeholder 1"/>
          <p:cNvSpPr>
            <a:spLocks noGrp="1"/>
          </p:cNvSpPr>
          <p:nvPr>
            <p:ph type="dt" idx="10"/>
          </p:nvPr>
        </p:nvSpPr>
        <p:spPr/>
        <p:txBody>
          <a:bodyPr/>
          <a:lstStyle/>
          <a:p>
            <a:fld id="{BF784353-F513-4DA1-A203-221E93367767}" type="datetime1">
              <a:rPr lang="en-US" smtClean="0"/>
              <a:pPr/>
              <a:t>12/26/18</a:t>
            </a:fld>
            <a:endParaRPr lang="en-US" dirty="0"/>
          </a:p>
        </p:txBody>
      </p:sp>
      <p:sp>
        <p:nvSpPr>
          <p:cNvPr id="3" name="Header Placeholder 2"/>
          <p:cNvSpPr>
            <a:spLocks noGrp="1"/>
          </p:cNvSpPr>
          <p:nvPr>
            <p:ph type="hdr" sz="quarter" idx="11"/>
          </p:nvPr>
        </p:nvSpPr>
        <p:spPr/>
        <p:txBody>
          <a:bodyPr/>
          <a:lstStyle/>
          <a:p>
            <a:r>
              <a:rPr lang="en-US"/>
              <a:t>Business Income 2017 TY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51023254"/>
      </p:ext>
    </p:extLst>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6850" name="Slide Image Placeholder 1"/>
          <p:cNvSpPr>
            <a:spLocks noGrp="1" noRot="1" noChangeAspect="1" noTextEdit="1"/>
          </p:cNvSpPr>
          <p:nvPr>
            <p:ph type="sldImg"/>
          </p:nvPr>
        </p:nvSpPr>
        <p:spPr bwMode="auto">
          <a:xfrm>
            <a:off x="373063" y="698500"/>
            <a:ext cx="6208712" cy="3492500"/>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206851"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t>OK to deduct the costs of qualifying work-related education even if the education could lead to a degree.</a:t>
            </a:r>
          </a:p>
        </p:txBody>
      </p:sp>
      <p:sp>
        <p:nvSpPr>
          <p:cNvPr id="206852"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4914" indent="-282659">
              <a:spcBef>
                <a:spcPct val="30000"/>
              </a:spcBef>
              <a:defRPr sz="1200">
                <a:solidFill>
                  <a:schemeClr val="tx1"/>
                </a:solidFill>
                <a:latin typeface="Calibri" panose="020F0502020204030204" pitchFamily="34" charset="0"/>
              </a:defRPr>
            </a:lvl2pPr>
            <a:lvl3pPr marL="1130638" indent="-226128">
              <a:spcBef>
                <a:spcPct val="30000"/>
              </a:spcBef>
              <a:defRPr sz="1200">
                <a:solidFill>
                  <a:schemeClr val="tx1"/>
                </a:solidFill>
                <a:latin typeface="Calibri" panose="020F0502020204030204" pitchFamily="34" charset="0"/>
              </a:defRPr>
            </a:lvl3pPr>
            <a:lvl4pPr marL="1582893" indent="-226128">
              <a:spcBef>
                <a:spcPct val="30000"/>
              </a:spcBef>
              <a:defRPr sz="1200">
                <a:solidFill>
                  <a:schemeClr val="tx1"/>
                </a:solidFill>
                <a:latin typeface="Calibri" panose="020F0502020204030204" pitchFamily="34" charset="0"/>
              </a:defRPr>
            </a:lvl4pPr>
            <a:lvl5pPr marL="2035148" indent="-226128">
              <a:spcBef>
                <a:spcPct val="30000"/>
              </a:spcBef>
              <a:defRPr sz="1200">
                <a:solidFill>
                  <a:schemeClr val="tx1"/>
                </a:solidFill>
                <a:latin typeface="Calibri" panose="020F0502020204030204" pitchFamily="34" charset="0"/>
              </a:defRPr>
            </a:lvl5pPr>
            <a:lvl6pPr marL="2487403" indent="-226128" eaLnBrk="0" fontAlgn="base" hangingPunct="0">
              <a:spcBef>
                <a:spcPct val="30000"/>
              </a:spcBef>
              <a:spcAft>
                <a:spcPct val="0"/>
              </a:spcAft>
              <a:defRPr sz="1200">
                <a:solidFill>
                  <a:schemeClr val="tx1"/>
                </a:solidFill>
                <a:latin typeface="Calibri" panose="020F0502020204030204" pitchFamily="34" charset="0"/>
              </a:defRPr>
            </a:lvl6pPr>
            <a:lvl7pPr marL="2939658" indent="-226128" eaLnBrk="0" fontAlgn="base" hangingPunct="0">
              <a:spcBef>
                <a:spcPct val="30000"/>
              </a:spcBef>
              <a:spcAft>
                <a:spcPct val="0"/>
              </a:spcAft>
              <a:defRPr sz="1200">
                <a:solidFill>
                  <a:schemeClr val="tx1"/>
                </a:solidFill>
                <a:latin typeface="Calibri" panose="020F0502020204030204" pitchFamily="34" charset="0"/>
              </a:defRPr>
            </a:lvl7pPr>
            <a:lvl8pPr marL="3391913" indent="-226128" eaLnBrk="0" fontAlgn="base" hangingPunct="0">
              <a:spcBef>
                <a:spcPct val="30000"/>
              </a:spcBef>
              <a:spcAft>
                <a:spcPct val="0"/>
              </a:spcAft>
              <a:defRPr sz="1200">
                <a:solidFill>
                  <a:schemeClr val="tx1"/>
                </a:solidFill>
                <a:latin typeface="Calibri" panose="020F0502020204030204" pitchFamily="34" charset="0"/>
              </a:defRPr>
            </a:lvl8pPr>
            <a:lvl9pPr marL="3844168" indent="-22612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B75FDBB-8BE7-42B0-99F2-C3EB81CCAF00}" type="slidenum">
              <a:rPr lang="en-US" altLang="en-US"/>
              <a:pPr>
                <a:spcBef>
                  <a:spcPct val="0"/>
                </a:spcBef>
              </a:pPr>
              <a:t>40</a:t>
            </a:fld>
            <a:endParaRPr lang="en-US" altLang="en-US"/>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04364460"/>
      </p:ext>
    </p:extLst>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7874" name="Slide Image Placeholder 1"/>
          <p:cNvSpPr>
            <a:spLocks noGrp="1" noRot="1" noChangeAspect="1" noTextEdit="1"/>
          </p:cNvSpPr>
          <p:nvPr>
            <p:ph type="sldImg"/>
          </p:nvPr>
        </p:nvSpPr>
        <p:spPr bwMode="auto">
          <a:xfrm>
            <a:off x="373063" y="698500"/>
            <a:ext cx="6208712" cy="3492500"/>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207875"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07876"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34914" indent="-282659">
              <a:defRPr>
                <a:solidFill>
                  <a:schemeClr val="tx1"/>
                </a:solidFill>
                <a:latin typeface="Calibri" panose="020F0502020204030204" pitchFamily="34" charset="0"/>
                <a:cs typeface="Arial" panose="020B0604020202020204" pitchFamily="34" charset="0"/>
              </a:defRPr>
            </a:lvl2pPr>
            <a:lvl3pPr marL="1130638" indent="-226128">
              <a:defRPr>
                <a:solidFill>
                  <a:schemeClr val="tx1"/>
                </a:solidFill>
                <a:latin typeface="Calibri" panose="020F0502020204030204" pitchFamily="34" charset="0"/>
                <a:cs typeface="Arial" panose="020B0604020202020204" pitchFamily="34" charset="0"/>
              </a:defRPr>
            </a:lvl3pPr>
            <a:lvl4pPr marL="1582893" indent="-226128">
              <a:defRPr>
                <a:solidFill>
                  <a:schemeClr val="tx1"/>
                </a:solidFill>
                <a:latin typeface="Calibri" panose="020F0502020204030204" pitchFamily="34" charset="0"/>
                <a:cs typeface="Arial" panose="020B0604020202020204" pitchFamily="34" charset="0"/>
              </a:defRPr>
            </a:lvl4pPr>
            <a:lvl5pPr marL="2035148" indent="-226128">
              <a:defRPr>
                <a:solidFill>
                  <a:schemeClr val="tx1"/>
                </a:solidFill>
                <a:latin typeface="Calibri" panose="020F0502020204030204" pitchFamily="34" charset="0"/>
                <a:cs typeface="Arial" panose="020B0604020202020204" pitchFamily="34" charset="0"/>
              </a:defRPr>
            </a:lvl5pPr>
            <a:lvl6pPr marL="248740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3965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391913"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44168" indent="-22612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D4416F54-EE52-4F12-8385-E360843CDEC0}" type="slidenum">
              <a:rPr lang="en-US" altLang="en-US"/>
              <a:pPr/>
              <a:t>41</a:t>
            </a:fld>
            <a:endParaRPr lang="en-US" altLang="en-US"/>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29075656"/>
      </p:ext>
    </p:extLst>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764" indent="-289710">
              <a:spcBef>
                <a:spcPct val="30000"/>
              </a:spcBef>
              <a:defRPr sz="1200">
                <a:solidFill>
                  <a:schemeClr val="tx1"/>
                </a:solidFill>
                <a:latin typeface="Calibri" pitchFamily="34" charset="0"/>
              </a:defRPr>
            </a:lvl2pPr>
            <a:lvl3pPr marL="1163561" indent="-231452">
              <a:spcBef>
                <a:spcPct val="30000"/>
              </a:spcBef>
              <a:defRPr sz="1200">
                <a:solidFill>
                  <a:schemeClr val="tx1"/>
                </a:solidFill>
                <a:latin typeface="Calibri" pitchFamily="34" charset="0"/>
              </a:defRPr>
            </a:lvl3pPr>
            <a:lvl4pPr marL="1629615" indent="-231452">
              <a:spcBef>
                <a:spcPct val="30000"/>
              </a:spcBef>
              <a:defRPr sz="1200">
                <a:solidFill>
                  <a:schemeClr val="tx1"/>
                </a:solidFill>
                <a:latin typeface="Calibri" pitchFamily="34" charset="0"/>
              </a:defRPr>
            </a:lvl4pPr>
            <a:lvl5pPr marL="2095669" indent="-231452">
              <a:spcBef>
                <a:spcPct val="30000"/>
              </a:spcBef>
              <a:defRPr sz="1200">
                <a:solidFill>
                  <a:schemeClr val="tx1"/>
                </a:solidFill>
                <a:latin typeface="Calibri" pitchFamily="34" charset="0"/>
              </a:defRPr>
            </a:lvl5pPr>
            <a:lvl6pPr marL="2549128" indent="-231452" eaLnBrk="0" fontAlgn="base" hangingPunct="0">
              <a:spcBef>
                <a:spcPct val="30000"/>
              </a:spcBef>
              <a:spcAft>
                <a:spcPct val="0"/>
              </a:spcAft>
              <a:defRPr sz="1200">
                <a:solidFill>
                  <a:schemeClr val="tx1"/>
                </a:solidFill>
                <a:latin typeface="Calibri" pitchFamily="34" charset="0"/>
              </a:defRPr>
            </a:lvl6pPr>
            <a:lvl7pPr marL="3002585" indent="-231452" eaLnBrk="0" fontAlgn="base" hangingPunct="0">
              <a:spcBef>
                <a:spcPct val="30000"/>
              </a:spcBef>
              <a:spcAft>
                <a:spcPct val="0"/>
              </a:spcAft>
              <a:defRPr sz="1200">
                <a:solidFill>
                  <a:schemeClr val="tx1"/>
                </a:solidFill>
                <a:latin typeface="Calibri" pitchFamily="34" charset="0"/>
              </a:defRPr>
            </a:lvl7pPr>
            <a:lvl8pPr marL="3456043" indent="-231452" eaLnBrk="0" fontAlgn="base" hangingPunct="0">
              <a:spcBef>
                <a:spcPct val="30000"/>
              </a:spcBef>
              <a:spcAft>
                <a:spcPct val="0"/>
              </a:spcAft>
              <a:defRPr sz="1200">
                <a:solidFill>
                  <a:schemeClr val="tx1"/>
                </a:solidFill>
                <a:latin typeface="Calibri" pitchFamily="34" charset="0"/>
              </a:defRPr>
            </a:lvl8pPr>
            <a:lvl9pPr marL="3909502" indent="-231452" eaLnBrk="0" fontAlgn="base" hangingPunct="0">
              <a:spcBef>
                <a:spcPct val="30000"/>
              </a:spcBef>
              <a:spcAft>
                <a:spcPct val="0"/>
              </a:spcAft>
              <a:defRPr sz="1200">
                <a:solidFill>
                  <a:schemeClr val="tx1"/>
                </a:solidFill>
                <a:latin typeface="Calibri" pitchFamily="34" charset="0"/>
              </a:defRPr>
            </a:lvl9pPr>
          </a:lstStyle>
          <a:p>
            <a:pPr>
              <a:spcBef>
                <a:spcPct val="0"/>
              </a:spcBef>
            </a:pPr>
            <a:fld id="{0FB90536-A942-41B6-AE77-55E27F4E32F5}" type="slidenum">
              <a:rPr lang="en-GB" altLang="en-US">
                <a:solidFill>
                  <a:srgbClr val="000000"/>
                </a:solidFill>
                <a:ea typeface="MS PGothic" pitchFamily="34" charset="-128"/>
              </a:rPr>
              <a:pPr>
                <a:spcBef>
                  <a:spcPct val="0"/>
                </a:spcBef>
              </a:pPr>
              <a:t>42</a:t>
            </a:fld>
            <a:endParaRPr lang="en-GB" altLang="en-US" dirty="0">
              <a:solidFill>
                <a:srgbClr val="000000"/>
              </a:solidFill>
              <a:ea typeface="MS PGothic" pitchFamily="34" charset="-128"/>
            </a:endParaRPr>
          </a:p>
        </p:txBody>
      </p:sp>
      <p:sp>
        <p:nvSpPr>
          <p:cNvPr id="125955" name="Text Box 1"/>
          <p:cNvSpPr txBox="1">
            <a:spLocks noChangeArrowheads="1"/>
          </p:cNvSpPr>
          <p:nvPr/>
        </p:nvSpPr>
        <p:spPr bwMode="auto">
          <a:xfrm>
            <a:off x="1168400" y="696677"/>
            <a:ext cx="4673600" cy="3486545"/>
          </a:xfrm>
          <a:prstGeom prst="rect">
            <a:avLst/>
          </a:prstGeom>
          <a:solidFill>
            <a:srgbClr val="FFFFFF"/>
          </a:solidFill>
          <a:ln w="9525">
            <a:solidFill>
              <a:srgbClr val="000000"/>
            </a:solidFill>
            <a:miter lim="800000"/>
            <a:headEnd/>
            <a:tailEnd/>
          </a:ln>
        </p:spPr>
        <p:txBody>
          <a:bodyPr wrap="none" lIns="93167" tIns="46584" rIns="93167" bIns="46584" anchor="ct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z="1800" dirty="0">
              <a:solidFill>
                <a:srgbClr val="000000"/>
              </a:solidFill>
              <a:ea typeface="MS PGothic" pitchFamily="34" charset="-128"/>
            </a:endParaRPr>
          </a:p>
        </p:txBody>
      </p:sp>
      <p:sp>
        <p:nvSpPr>
          <p:cNvPr id="125956" name="Rectangle 2"/>
          <p:cNvSpPr>
            <a:spLocks noGrp="1" noChangeArrowheads="1"/>
          </p:cNvSpPr>
          <p:nvPr>
            <p:ph type="body"/>
          </p:nvPr>
        </p:nvSpPr>
        <p:spPr bwMode="auto">
          <a:xfrm>
            <a:off x="701356" y="4416500"/>
            <a:ext cx="5607691" cy="4184799"/>
          </a:xfr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numCol="1" anchor="ctr" anchorCtr="0" compatLnSpc="1">
            <a:prstTxWarp prst="textNoShape">
              <a:avLst/>
            </a:prstTxWarp>
          </a:bodyPr>
          <a:lstStyle/>
          <a:p>
            <a:pPr marL="173196" indent="-173196">
              <a:spcBef>
                <a:spcPct val="0"/>
              </a:spcBef>
              <a:buFontTx/>
              <a:buChar char="•"/>
            </a:pPr>
            <a:r>
              <a:rPr lang="en-US" altLang="en-US" dirty="0"/>
              <a:t>Asset write-off </a:t>
            </a:r>
            <a:r>
              <a:rPr lang="en-US" altLang="en-US" dirty="0" smtClean="0"/>
              <a:t>over $2,500</a:t>
            </a:r>
            <a:r>
              <a:rPr lang="en-US" altLang="en-US" baseline="0" dirty="0" smtClean="0"/>
              <a:t> </a:t>
            </a:r>
            <a:r>
              <a:rPr lang="en-US" altLang="en-US" dirty="0" smtClean="0"/>
              <a:t>(either </a:t>
            </a:r>
            <a:r>
              <a:rPr lang="en-US" altLang="en-US" dirty="0"/>
              <a:t>immediate or through depreciation) is out of scope</a:t>
            </a:r>
          </a:p>
          <a:p>
            <a:pPr marL="173196" indent="-173196">
              <a:spcBef>
                <a:spcPct val="0"/>
              </a:spcBef>
              <a:buFontTx/>
              <a:buChar char="•"/>
            </a:pPr>
            <a:r>
              <a:rPr lang="en-US" altLang="en-US" dirty="0"/>
              <a:t>Computer and peripherals are also “listed property” which require </a:t>
            </a:r>
            <a:br>
              <a:rPr lang="en-US" altLang="en-US" dirty="0"/>
            </a:br>
            <a:r>
              <a:rPr lang="en-US" altLang="en-US" dirty="0"/>
              <a:t>documented business use in order to claim depreciation or write-off</a:t>
            </a:r>
          </a:p>
          <a:p>
            <a:pPr marL="173196" indent="-173196">
              <a:spcBef>
                <a:spcPct val="0"/>
              </a:spcBef>
              <a:buFontTx/>
              <a:buChar char="•"/>
            </a:pPr>
            <a:r>
              <a:rPr lang="en-US" altLang="en-US" dirty="0"/>
              <a:t>Supplies used for business are not assets – if they are used for business, </a:t>
            </a:r>
            <a:br>
              <a:rPr lang="en-US" altLang="en-US" dirty="0"/>
            </a:br>
            <a:r>
              <a:rPr lang="en-US" altLang="en-US" dirty="0"/>
              <a:t>they are deductible</a:t>
            </a:r>
          </a:p>
          <a:p>
            <a:pPr marL="173196" indent="-173196">
              <a:spcBef>
                <a:spcPct val="0"/>
              </a:spcBef>
            </a:pPr>
            <a:endParaRPr lang="en-US" altLang="en-US" dirty="0"/>
          </a:p>
        </p:txBody>
      </p:sp>
      <p:sp>
        <p:nvSpPr>
          <p:cNvPr id="2" name="Date Placeholder 1"/>
          <p:cNvSpPr>
            <a:spLocks noGrp="1"/>
          </p:cNvSpPr>
          <p:nvPr>
            <p:ph type="dt" idx="10"/>
          </p:nvPr>
        </p:nvSpPr>
        <p:spPr/>
        <p:txBody>
          <a:bodyPr/>
          <a:lstStyle/>
          <a:p>
            <a:fld id="{A2D6F5A2-76BB-4C13-A2C3-B021CB47554D}" type="datetime1">
              <a:rPr lang="en-US" smtClean="0"/>
              <a:pPr/>
              <a:t>12/26/18</a:t>
            </a:fld>
            <a:endParaRPr lang="en-US" dirty="0"/>
          </a:p>
        </p:txBody>
      </p:sp>
      <p:sp>
        <p:nvSpPr>
          <p:cNvPr id="3" name="Header Placeholder 2"/>
          <p:cNvSpPr>
            <a:spLocks noGrp="1"/>
          </p:cNvSpPr>
          <p:nvPr>
            <p:ph type="hdr" sz="quarter" idx="11"/>
          </p:nvPr>
        </p:nvSpPr>
        <p:spPr/>
        <p:txBody>
          <a:bodyPr/>
          <a:lstStyle/>
          <a:p>
            <a:r>
              <a:rPr lang="en-US"/>
              <a:t>Business Income 2017 TY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96829864"/>
      </p:ext>
    </p:extLst>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764" indent="-289710">
              <a:spcBef>
                <a:spcPct val="30000"/>
              </a:spcBef>
              <a:defRPr sz="1200">
                <a:solidFill>
                  <a:schemeClr val="tx1"/>
                </a:solidFill>
                <a:latin typeface="Calibri" pitchFamily="34" charset="0"/>
              </a:defRPr>
            </a:lvl2pPr>
            <a:lvl3pPr marL="1163561" indent="-231452">
              <a:spcBef>
                <a:spcPct val="30000"/>
              </a:spcBef>
              <a:defRPr sz="1200">
                <a:solidFill>
                  <a:schemeClr val="tx1"/>
                </a:solidFill>
                <a:latin typeface="Calibri" pitchFamily="34" charset="0"/>
              </a:defRPr>
            </a:lvl3pPr>
            <a:lvl4pPr marL="1629615" indent="-231452">
              <a:spcBef>
                <a:spcPct val="30000"/>
              </a:spcBef>
              <a:defRPr sz="1200">
                <a:solidFill>
                  <a:schemeClr val="tx1"/>
                </a:solidFill>
                <a:latin typeface="Calibri" pitchFamily="34" charset="0"/>
              </a:defRPr>
            </a:lvl4pPr>
            <a:lvl5pPr marL="2095669" indent="-231452">
              <a:spcBef>
                <a:spcPct val="30000"/>
              </a:spcBef>
              <a:defRPr sz="1200">
                <a:solidFill>
                  <a:schemeClr val="tx1"/>
                </a:solidFill>
                <a:latin typeface="Calibri" pitchFamily="34" charset="0"/>
              </a:defRPr>
            </a:lvl5pPr>
            <a:lvl6pPr marL="2549128" indent="-231452" eaLnBrk="0" fontAlgn="base" hangingPunct="0">
              <a:spcBef>
                <a:spcPct val="30000"/>
              </a:spcBef>
              <a:spcAft>
                <a:spcPct val="0"/>
              </a:spcAft>
              <a:defRPr sz="1200">
                <a:solidFill>
                  <a:schemeClr val="tx1"/>
                </a:solidFill>
                <a:latin typeface="Calibri" pitchFamily="34" charset="0"/>
              </a:defRPr>
            </a:lvl6pPr>
            <a:lvl7pPr marL="3002585" indent="-231452" eaLnBrk="0" fontAlgn="base" hangingPunct="0">
              <a:spcBef>
                <a:spcPct val="30000"/>
              </a:spcBef>
              <a:spcAft>
                <a:spcPct val="0"/>
              </a:spcAft>
              <a:defRPr sz="1200">
                <a:solidFill>
                  <a:schemeClr val="tx1"/>
                </a:solidFill>
                <a:latin typeface="Calibri" pitchFamily="34" charset="0"/>
              </a:defRPr>
            </a:lvl7pPr>
            <a:lvl8pPr marL="3456043" indent="-231452" eaLnBrk="0" fontAlgn="base" hangingPunct="0">
              <a:spcBef>
                <a:spcPct val="30000"/>
              </a:spcBef>
              <a:spcAft>
                <a:spcPct val="0"/>
              </a:spcAft>
              <a:defRPr sz="1200">
                <a:solidFill>
                  <a:schemeClr val="tx1"/>
                </a:solidFill>
                <a:latin typeface="Calibri" pitchFamily="34" charset="0"/>
              </a:defRPr>
            </a:lvl8pPr>
            <a:lvl9pPr marL="3909502" indent="-231452" eaLnBrk="0" fontAlgn="base" hangingPunct="0">
              <a:spcBef>
                <a:spcPct val="30000"/>
              </a:spcBef>
              <a:spcAft>
                <a:spcPct val="0"/>
              </a:spcAft>
              <a:defRPr sz="1200">
                <a:solidFill>
                  <a:schemeClr val="tx1"/>
                </a:solidFill>
                <a:latin typeface="Calibri" pitchFamily="34" charset="0"/>
              </a:defRPr>
            </a:lvl9pPr>
          </a:lstStyle>
          <a:p>
            <a:pPr>
              <a:spcBef>
                <a:spcPct val="0"/>
              </a:spcBef>
            </a:pPr>
            <a:fld id="{E5D5D65C-00E2-4195-9D6A-31881BA04D77}" type="slidenum">
              <a:rPr lang="en-GB" altLang="en-US">
                <a:solidFill>
                  <a:srgbClr val="000000"/>
                </a:solidFill>
                <a:ea typeface="MS PGothic" pitchFamily="34" charset="-128"/>
              </a:rPr>
              <a:pPr>
                <a:spcBef>
                  <a:spcPct val="0"/>
                </a:spcBef>
              </a:pPr>
              <a:t>43</a:t>
            </a:fld>
            <a:endParaRPr lang="en-GB" altLang="en-US" dirty="0">
              <a:solidFill>
                <a:srgbClr val="000000"/>
              </a:solidFill>
              <a:ea typeface="MS PGothic" pitchFamily="34" charset="-128"/>
            </a:endParaRPr>
          </a:p>
        </p:txBody>
      </p:sp>
      <p:sp>
        <p:nvSpPr>
          <p:cNvPr id="126979" name="Text Box 1"/>
          <p:cNvSpPr txBox="1">
            <a:spLocks noChangeArrowheads="1"/>
          </p:cNvSpPr>
          <p:nvPr/>
        </p:nvSpPr>
        <p:spPr bwMode="auto">
          <a:xfrm>
            <a:off x="1168400" y="696677"/>
            <a:ext cx="4673600" cy="3486545"/>
          </a:xfrm>
          <a:prstGeom prst="rect">
            <a:avLst/>
          </a:prstGeom>
          <a:solidFill>
            <a:srgbClr val="FFFFFF"/>
          </a:solidFill>
          <a:ln w="9525">
            <a:solidFill>
              <a:srgbClr val="000000"/>
            </a:solidFill>
            <a:miter lim="800000"/>
            <a:headEnd/>
            <a:tailEnd/>
          </a:ln>
        </p:spPr>
        <p:txBody>
          <a:bodyPr wrap="none" lIns="93167" tIns="46584" rIns="93167" bIns="46584" anchor="ct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z="1800" dirty="0">
              <a:solidFill>
                <a:srgbClr val="000000"/>
              </a:solidFill>
              <a:ea typeface="MS PGothic" pitchFamily="34" charset="-128"/>
            </a:endParaRPr>
          </a:p>
        </p:txBody>
      </p:sp>
      <p:sp>
        <p:nvSpPr>
          <p:cNvPr id="126980" name="Rectangle 2"/>
          <p:cNvSpPr>
            <a:spLocks noGrp="1" noChangeArrowheads="1"/>
          </p:cNvSpPr>
          <p:nvPr>
            <p:ph type="body"/>
          </p:nvPr>
        </p:nvSpPr>
        <p:spPr bwMode="auto">
          <a:xfrm>
            <a:off x="701356" y="4416500"/>
            <a:ext cx="5607691" cy="4184799"/>
          </a:xfr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numCol="1" anchor="ctr" anchorCtr="0" compatLnSpc="1">
            <a:prstTxWarp prst="textNoShape">
              <a:avLst/>
            </a:prstTxWarp>
          </a:bodyPr>
          <a:lstStyle/>
          <a:p>
            <a:pPr marL="173196" indent="-173196">
              <a:spcBef>
                <a:spcPct val="0"/>
              </a:spcBef>
              <a:buFontTx/>
              <a:buChar char="•"/>
            </a:pPr>
            <a:r>
              <a:rPr lang="en-US" altLang="en-US" dirty="0"/>
              <a:t>Sanity check: is it reasonable?</a:t>
            </a:r>
          </a:p>
          <a:p>
            <a:pPr marL="639250" lvl="1" indent="-173196">
              <a:spcBef>
                <a:spcPct val="0"/>
              </a:spcBef>
              <a:buFontTx/>
              <a:buChar char="•"/>
            </a:pPr>
            <a:r>
              <a:rPr lang="en-US" altLang="en-US" dirty="0"/>
              <a:t>100% business cell phone when Taxpayer has only one phone?</a:t>
            </a:r>
          </a:p>
          <a:p>
            <a:pPr marL="639250" lvl="1" indent="-173196">
              <a:spcBef>
                <a:spcPct val="0"/>
              </a:spcBef>
              <a:buFontTx/>
              <a:buChar char="•"/>
            </a:pPr>
            <a:r>
              <a:rPr lang="en-US" altLang="en-US" dirty="0"/>
              <a:t>100% business internet fee? No personal use?</a:t>
            </a:r>
          </a:p>
          <a:p>
            <a:pPr marL="173196" indent="-173196">
              <a:spcBef>
                <a:spcPct val="0"/>
              </a:spcBef>
              <a:buFontTx/>
              <a:buChar char="•"/>
            </a:pPr>
            <a:r>
              <a:rPr lang="en-US" altLang="en-US" dirty="0"/>
              <a:t>Business records are very important – although we do not need to see them</a:t>
            </a:r>
          </a:p>
          <a:p>
            <a:pPr marL="173196" indent="-173196">
              <a:spcBef>
                <a:spcPct val="0"/>
              </a:spcBef>
            </a:pPr>
            <a:endParaRPr lang="en-US" altLang="en-US" dirty="0"/>
          </a:p>
        </p:txBody>
      </p:sp>
      <p:sp>
        <p:nvSpPr>
          <p:cNvPr id="2" name="Date Placeholder 1"/>
          <p:cNvSpPr>
            <a:spLocks noGrp="1"/>
          </p:cNvSpPr>
          <p:nvPr>
            <p:ph type="dt" idx="10"/>
          </p:nvPr>
        </p:nvSpPr>
        <p:spPr/>
        <p:txBody>
          <a:bodyPr/>
          <a:lstStyle/>
          <a:p>
            <a:fld id="{A36426AB-3703-4360-9807-452B45FA3F63}" type="datetime1">
              <a:rPr lang="en-US" smtClean="0"/>
              <a:pPr/>
              <a:t>12/26/18</a:t>
            </a:fld>
            <a:endParaRPr lang="en-US" dirty="0"/>
          </a:p>
        </p:txBody>
      </p:sp>
      <p:sp>
        <p:nvSpPr>
          <p:cNvPr id="3" name="Header Placeholder 2"/>
          <p:cNvSpPr>
            <a:spLocks noGrp="1"/>
          </p:cNvSpPr>
          <p:nvPr>
            <p:ph type="hdr" sz="quarter" idx="11"/>
          </p:nvPr>
        </p:nvSpPr>
        <p:spPr/>
        <p:txBody>
          <a:bodyPr/>
          <a:lstStyle/>
          <a:p>
            <a:r>
              <a:rPr lang="en-US"/>
              <a:t>Business Income 2017 TY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39109509"/>
      </p:ext>
    </p:extLst>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xfrm>
            <a:off x="407988" y="696913"/>
            <a:ext cx="6196012" cy="3486150"/>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3" name="Notes Placeholder 2"/>
          <p:cNvSpPr>
            <a:spLocks noGrp="1"/>
          </p:cNvSpPr>
          <p:nvPr>
            <p:ph type="body" idx="1"/>
          </p:nvPr>
        </p:nvSpPr>
        <p:spPr/>
        <p:txBody>
          <a:bodyPr/>
          <a:lstStyle/>
          <a:p>
            <a:pPr>
              <a:defRPr/>
            </a:pPr>
            <a:r>
              <a:rPr lang="en-US" b="1" dirty="0"/>
              <a:t>Emphasize</a:t>
            </a:r>
          </a:p>
          <a:p>
            <a:pPr marL="174689" indent="-174689">
              <a:buFont typeface="Arial" panose="020B0604020202020204" pitchFamily="34" charset="0"/>
              <a:buChar char="•"/>
              <a:defRPr/>
            </a:pPr>
            <a:r>
              <a:rPr lang="en-US" b="1" dirty="0"/>
              <a:t>Advise taxpayers of recordkeeping </a:t>
            </a:r>
            <a:r>
              <a:rPr lang="en-US" b="1" dirty="0" smtClean="0"/>
              <a:t>requirements</a:t>
            </a:r>
          </a:p>
          <a:p>
            <a:pPr marL="174689" indent="-174689">
              <a:buFont typeface="Arial" panose="020B0604020202020204" pitchFamily="34" charset="0"/>
              <a:buChar char="•"/>
              <a:defRPr/>
            </a:pPr>
            <a:r>
              <a:rPr lang="en-US" b="1" dirty="0" smtClean="0"/>
              <a:t>Note: entertainment</a:t>
            </a:r>
            <a:r>
              <a:rPr lang="en-US" b="1" baseline="0" dirty="0" smtClean="0"/>
              <a:t> expenses are no longer deductible starting tax year 2018</a:t>
            </a:r>
            <a:endParaRPr lang="en-US" b="1" dirty="0"/>
          </a:p>
        </p:txBody>
      </p:sp>
      <p:sp>
        <p:nvSpPr>
          <p:cNvPr id="128004"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764" indent="-289710">
              <a:spcBef>
                <a:spcPct val="30000"/>
              </a:spcBef>
              <a:defRPr sz="1200">
                <a:solidFill>
                  <a:schemeClr val="tx1"/>
                </a:solidFill>
                <a:latin typeface="Calibri" pitchFamily="34" charset="0"/>
              </a:defRPr>
            </a:lvl2pPr>
            <a:lvl3pPr marL="1163561" indent="-231452">
              <a:spcBef>
                <a:spcPct val="30000"/>
              </a:spcBef>
              <a:defRPr sz="1200">
                <a:solidFill>
                  <a:schemeClr val="tx1"/>
                </a:solidFill>
                <a:latin typeface="Calibri" pitchFamily="34" charset="0"/>
              </a:defRPr>
            </a:lvl3pPr>
            <a:lvl4pPr marL="1629615" indent="-231452">
              <a:spcBef>
                <a:spcPct val="30000"/>
              </a:spcBef>
              <a:defRPr sz="1200">
                <a:solidFill>
                  <a:schemeClr val="tx1"/>
                </a:solidFill>
                <a:latin typeface="Calibri" pitchFamily="34" charset="0"/>
              </a:defRPr>
            </a:lvl4pPr>
            <a:lvl5pPr marL="2095669" indent="-231452">
              <a:spcBef>
                <a:spcPct val="30000"/>
              </a:spcBef>
              <a:defRPr sz="1200">
                <a:solidFill>
                  <a:schemeClr val="tx1"/>
                </a:solidFill>
                <a:latin typeface="Calibri" pitchFamily="34" charset="0"/>
              </a:defRPr>
            </a:lvl5pPr>
            <a:lvl6pPr marL="2549128" indent="-231452" eaLnBrk="0" fontAlgn="base" hangingPunct="0">
              <a:spcBef>
                <a:spcPct val="30000"/>
              </a:spcBef>
              <a:spcAft>
                <a:spcPct val="0"/>
              </a:spcAft>
              <a:defRPr sz="1200">
                <a:solidFill>
                  <a:schemeClr val="tx1"/>
                </a:solidFill>
                <a:latin typeface="Calibri" pitchFamily="34" charset="0"/>
              </a:defRPr>
            </a:lvl6pPr>
            <a:lvl7pPr marL="3002585" indent="-231452" eaLnBrk="0" fontAlgn="base" hangingPunct="0">
              <a:spcBef>
                <a:spcPct val="30000"/>
              </a:spcBef>
              <a:spcAft>
                <a:spcPct val="0"/>
              </a:spcAft>
              <a:defRPr sz="1200">
                <a:solidFill>
                  <a:schemeClr val="tx1"/>
                </a:solidFill>
                <a:latin typeface="Calibri" pitchFamily="34" charset="0"/>
              </a:defRPr>
            </a:lvl7pPr>
            <a:lvl8pPr marL="3456043" indent="-231452" eaLnBrk="0" fontAlgn="base" hangingPunct="0">
              <a:spcBef>
                <a:spcPct val="30000"/>
              </a:spcBef>
              <a:spcAft>
                <a:spcPct val="0"/>
              </a:spcAft>
              <a:defRPr sz="1200">
                <a:solidFill>
                  <a:schemeClr val="tx1"/>
                </a:solidFill>
                <a:latin typeface="Calibri" pitchFamily="34" charset="0"/>
              </a:defRPr>
            </a:lvl8pPr>
            <a:lvl9pPr marL="3909502" indent="-231452" eaLnBrk="0" fontAlgn="base" hangingPunct="0">
              <a:spcBef>
                <a:spcPct val="30000"/>
              </a:spcBef>
              <a:spcAft>
                <a:spcPct val="0"/>
              </a:spcAft>
              <a:defRPr sz="1200">
                <a:solidFill>
                  <a:schemeClr val="tx1"/>
                </a:solidFill>
                <a:latin typeface="Calibri" pitchFamily="34" charset="0"/>
              </a:defRPr>
            </a:lvl9pPr>
          </a:lstStyle>
          <a:p>
            <a:pPr>
              <a:spcBef>
                <a:spcPct val="0"/>
              </a:spcBef>
            </a:pPr>
            <a:fld id="{FA668DAF-CCDC-4162-9E44-6F642938F894}" type="slidenum">
              <a:rPr lang="en-US" altLang="en-US"/>
              <a:pPr>
                <a:spcBef>
                  <a:spcPct val="0"/>
                </a:spcBef>
              </a:pPr>
              <a:t>44</a:t>
            </a:fld>
            <a:endParaRPr lang="en-US" altLang="en-US" dirty="0"/>
          </a:p>
        </p:txBody>
      </p:sp>
      <p:sp>
        <p:nvSpPr>
          <p:cNvPr id="2" name="Date Placeholder 1"/>
          <p:cNvSpPr>
            <a:spLocks noGrp="1"/>
          </p:cNvSpPr>
          <p:nvPr>
            <p:ph type="dt" idx="10"/>
          </p:nvPr>
        </p:nvSpPr>
        <p:spPr/>
        <p:txBody>
          <a:bodyPr/>
          <a:lstStyle/>
          <a:p>
            <a:fld id="{73E6F9D7-0E3A-472B-B2AE-59B75CAD358A}" type="datetime1">
              <a:rPr lang="en-US" smtClean="0"/>
              <a:pPr/>
              <a:t>12/26/18</a:t>
            </a:fld>
            <a:endParaRPr lang="en-US" dirty="0"/>
          </a:p>
        </p:txBody>
      </p:sp>
      <p:sp>
        <p:nvSpPr>
          <p:cNvPr id="4" name="Header Placeholder 3"/>
          <p:cNvSpPr>
            <a:spLocks noGrp="1"/>
          </p:cNvSpPr>
          <p:nvPr>
            <p:ph type="hdr" sz="quarter" idx="11"/>
          </p:nvPr>
        </p:nvSpPr>
        <p:spPr/>
        <p:txBody>
          <a:bodyPr/>
          <a:lstStyle/>
          <a:p>
            <a:r>
              <a:rPr lang="en-US"/>
              <a:t>Business Income 2017 TY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28712145"/>
      </p:ext>
    </p:extLst>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xfrm>
            <a:off x="407988" y="696913"/>
            <a:ext cx="6196012" cy="3486150"/>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30051"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Refer to recordkeeping guide on 4012 F-13</a:t>
            </a:r>
          </a:p>
        </p:txBody>
      </p:sp>
      <p:sp>
        <p:nvSpPr>
          <p:cNvPr id="130052"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764" indent="-289710">
              <a:spcBef>
                <a:spcPct val="30000"/>
              </a:spcBef>
              <a:defRPr sz="1200">
                <a:solidFill>
                  <a:schemeClr val="tx1"/>
                </a:solidFill>
                <a:latin typeface="Calibri" pitchFamily="34" charset="0"/>
              </a:defRPr>
            </a:lvl2pPr>
            <a:lvl3pPr marL="1163561" indent="-231452">
              <a:spcBef>
                <a:spcPct val="30000"/>
              </a:spcBef>
              <a:defRPr sz="1200">
                <a:solidFill>
                  <a:schemeClr val="tx1"/>
                </a:solidFill>
                <a:latin typeface="Calibri" pitchFamily="34" charset="0"/>
              </a:defRPr>
            </a:lvl3pPr>
            <a:lvl4pPr marL="1629615" indent="-231452">
              <a:spcBef>
                <a:spcPct val="30000"/>
              </a:spcBef>
              <a:defRPr sz="1200">
                <a:solidFill>
                  <a:schemeClr val="tx1"/>
                </a:solidFill>
                <a:latin typeface="Calibri" pitchFamily="34" charset="0"/>
              </a:defRPr>
            </a:lvl4pPr>
            <a:lvl5pPr marL="2095669" indent="-231452">
              <a:spcBef>
                <a:spcPct val="30000"/>
              </a:spcBef>
              <a:defRPr sz="1200">
                <a:solidFill>
                  <a:schemeClr val="tx1"/>
                </a:solidFill>
                <a:latin typeface="Calibri" pitchFamily="34" charset="0"/>
              </a:defRPr>
            </a:lvl5pPr>
            <a:lvl6pPr marL="2549128" indent="-231452" eaLnBrk="0" fontAlgn="base" hangingPunct="0">
              <a:spcBef>
                <a:spcPct val="30000"/>
              </a:spcBef>
              <a:spcAft>
                <a:spcPct val="0"/>
              </a:spcAft>
              <a:defRPr sz="1200">
                <a:solidFill>
                  <a:schemeClr val="tx1"/>
                </a:solidFill>
                <a:latin typeface="Calibri" pitchFamily="34" charset="0"/>
              </a:defRPr>
            </a:lvl6pPr>
            <a:lvl7pPr marL="3002585" indent="-231452" eaLnBrk="0" fontAlgn="base" hangingPunct="0">
              <a:spcBef>
                <a:spcPct val="30000"/>
              </a:spcBef>
              <a:spcAft>
                <a:spcPct val="0"/>
              </a:spcAft>
              <a:defRPr sz="1200">
                <a:solidFill>
                  <a:schemeClr val="tx1"/>
                </a:solidFill>
                <a:latin typeface="Calibri" pitchFamily="34" charset="0"/>
              </a:defRPr>
            </a:lvl7pPr>
            <a:lvl8pPr marL="3456043" indent="-231452" eaLnBrk="0" fontAlgn="base" hangingPunct="0">
              <a:spcBef>
                <a:spcPct val="30000"/>
              </a:spcBef>
              <a:spcAft>
                <a:spcPct val="0"/>
              </a:spcAft>
              <a:defRPr sz="1200">
                <a:solidFill>
                  <a:schemeClr val="tx1"/>
                </a:solidFill>
                <a:latin typeface="Calibri" pitchFamily="34" charset="0"/>
              </a:defRPr>
            </a:lvl8pPr>
            <a:lvl9pPr marL="3909502" indent="-231452" eaLnBrk="0" fontAlgn="base" hangingPunct="0">
              <a:spcBef>
                <a:spcPct val="30000"/>
              </a:spcBef>
              <a:spcAft>
                <a:spcPct val="0"/>
              </a:spcAft>
              <a:defRPr sz="1200">
                <a:solidFill>
                  <a:schemeClr val="tx1"/>
                </a:solidFill>
                <a:latin typeface="Calibri" pitchFamily="34" charset="0"/>
              </a:defRPr>
            </a:lvl9pPr>
          </a:lstStyle>
          <a:p>
            <a:pPr>
              <a:spcBef>
                <a:spcPct val="0"/>
              </a:spcBef>
            </a:pPr>
            <a:fld id="{DDBD14F8-45DF-4D89-BB68-106F22368445}" type="slidenum">
              <a:rPr lang="en-US" altLang="en-US"/>
              <a:pPr>
                <a:spcBef>
                  <a:spcPct val="0"/>
                </a:spcBef>
              </a:pPr>
              <a:t>45</a:t>
            </a:fld>
            <a:endParaRPr lang="en-US" altLang="en-US" dirty="0"/>
          </a:p>
        </p:txBody>
      </p:sp>
      <p:sp>
        <p:nvSpPr>
          <p:cNvPr id="2" name="Date Placeholder 1"/>
          <p:cNvSpPr>
            <a:spLocks noGrp="1"/>
          </p:cNvSpPr>
          <p:nvPr>
            <p:ph type="dt" idx="10"/>
          </p:nvPr>
        </p:nvSpPr>
        <p:spPr/>
        <p:txBody>
          <a:bodyPr/>
          <a:lstStyle/>
          <a:p>
            <a:fld id="{4620CB68-ED0D-4F2E-8058-052865289C92}" type="datetime1">
              <a:rPr lang="en-US" smtClean="0"/>
              <a:pPr/>
              <a:t>12/26/18</a:t>
            </a:fld>
            <a:endParaRPr lang="en-US" dirty="0"/>
          </a:p>
        </p:txBody>
      </p:sp>
      <p:sp>
        <p:nvSpPr>
          <p:cNvPr id="3" name="Header Placeholder 2"/>
          <p:cNvSpPr>
            <a:spLocks noGrp="1"/>
          </p:cNvSpPr>
          <p:nvPr>
            <p:ph type="hdr" sz="quarter" idx="11"/>
          </p:nvPr>
        </p:nvSpPr>
        <p:spPr/>
        <p:txBody>
          <a:bodyPr/>
          <a:lstStyle/>
          <a:p>
            <a:r>
              <a:rPr lang="en-US"/>
              <a:t>Business Income 2017 TY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51668579"/>
      </p:ext>
    </p:extLst>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6012" cy="3486150"/>
          </a:xfrm>
        </p:spPr>
      </p:sp>
      <p:sp>
        <p:nvSpPr>
          <p:cNvPr id="3" name="Notes Placeholder 2"/>
          <p:cNvSpPr>
            <a:spLocks noGrp="1"/>
          </p:cNvSpPr>
          <p:nvPr>
            <p:ph type="body" idx="1"/>
          </p:nvPr>
        </p:nvSpPr>
        <p:spPr/>
        <p:txBody>
          <a:bodyPr/>
          <a:lstStyle/>
          <a:p>
            <a:r>
              <a:rPr lang="en-US" dirty="0" smtClean="0"/>
              <a:t>In</a:t>
            </a:r>
            <a:r>
              <a:rPr lang="en-US" baseline="0" dirty="0" smtClean="0"/>
              <a:t> scope for 2018 and all open years (2017, 2016, 2015)</a:t>
            </a:r>
          </a:p>
          <a:p>
            <a:r>
              <a:rPr lang="en-US" baseline="0" dirty="0" smtClean="0"/>
              <a:t>TaxSlayer is currently working to fix the Adjustments approach to the SE health deduction</a:t>
            </a:r>
          </a:p>
          <a:p>
            <a:r>
              <a:rPr lang="en-US" baseline="0" dirty="0" smtClean="0"/>
              <a:t>Generally, use the input on Sch C &gt; General Expenses</a:t>
            </a:r>
            <a:endParaRPr lang="en-US" dirty="0"/>
          </a:p>
        </p:txBody>
      </p:sp>
      <p:sp>
        <p:nvSpPr>
          <p:cNvPr id="4" name="Header Placeholder 3"/>
          <p:cNvSpPr>
            <a:spLocks noGrp="1"/>
          </p:cNvSpPr>
          <p:nvPr>
            <p:ph type="hdr" sz="quarter" idx="10"/>
          </p:nvPr>
        </p:nvSpPr>
        <p:spPr/>
        <p:txBody>
          <a:bodyPr/>
          <a:lstStyle/>
          <a:p>
            <a:r>
              <a:rPr lang="en-US"/>
              <a:t>Business Income 2017 TY</a:t>
            </a:r>
            <a:endParaRPr lang="en-US" dirty="0"/>
          </a:p>
        </p:txBody>
      </p:sp>
      <p:sp>
        <p:nvSpPr>
          <p:cNvPr id="5" name="Date Placeholder 4"/>
          <p:cNvSpPr>
            <a:spLocks noGrp="1"/>
          </p:cNvSpPr>
          <p:nvPr>
            <p:ph type="dt" idx="11"/>
          </p:nvPr>
        </p:nvSpPr>
        <p:spPr/>
        <p:txBody>
          <a:bodyPr/>
          <a:lstStyle/>
          <a:p>
            <a:fld id="{70F6FC0F-323D-4945-A22F-AAA0B6800372}" type="datetime1">
              <a:rPr lang="en-US" smtClean="0"/>
              <a:pPr/>
              <a:t>12/26/18</a:t>
            </a:fld>
            <a:endParaRPr lang="en-US" dirty="0"/>
          </a:p>
        </p:txBody>
      </p:sp>
      <p:sp>
        <p:nvSpPr>
          <p:cNvPr id="6" name="Slide Number Placeholder 5"/>
          <p:cNvSpPr>
            <a:spLocks noGrp="1"/>
          </p:cNvSpPr>
          <p:nvPr>
            <p:ph type="sldNum" sz="quarter" idx="12"/>
          </p:nvPr>
        </p:nvSpPr>
        <p:spPr/>
        <p:txBody>
          <a:bodyPr/>
          <a:lstStyle/>
          <a:p>
            <a:fld id="{493D3F23-AD5A-4D1A-94BD-79F15D43E731}" type="slidenum">
              <a:rPr lang="en-US" smtClean="0"/>
              <a:pPr/>
              <a:t>46</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57076489"/>
      </p:ext>
    </p:extLst>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6012" cy="3486150"/>
          </a:xfrm>
        </p:spPr>
      </p:sp>
      <p:sp>
        <p:nvSpPr>
          <p:cNvPr id="3" name="Notes Placeholder 2"/>
          <p:cNvSpPr>
            <a:spLocks noGrp="1"/>
          </p:cNvSpPr>
          <p:nvPr>
            <p:ph type="body" idx="1"/>
          </p:nvPr>
        </p:nvSpPr>
        <p:spPr/>
        <p:txBody>
          <a:bodyPr/>
          <a:lstStyle/>
          <a:p>
            <a:r>
              <a:rPr lang="en-US" dirty="0" smtClean="0"/>
              <a:t>Qualified business income deduction should</a:t>
            </a:r>
            <a:r>
              <a:rPr lang="en-US" baseline="0" dirty="0" smtClean="0"/>
              <a:t> flow in TaxSlayer </a:t>
            </a:r>
          </a:p>
          <a:p>
            <a:r>
              <a:rPr lang="en-US" baseline="0" dirty="0" smtClean="0"/>
              <a:t>Unknown at this time</a:t>
            </a:r>
          </a:p>
          <a:p>
            <a:r>
              <a:rPr lang="en-US" baseline="0" dirty="0" smtClean="0"/>
              <a:t>Waiting for TaxSlayer 2018 release</a:t>
            </a:r>
            <a:endParaRPr lang="en-US" dirty="0"/>
          </a:p>
        </p:txBody>
      </p:sp>
      <p:sp>
        <p:nvSpPr>
          <p:cNvPr id="4" name="Header Placeholder 3"/>
          <p:cNvSpPr>
            <a:spLocks noGrp="1"/>
          </p:cNvSpPr>
          <p:nvPr>
            <p:ph type="hdr" sz="quarter" idx="10"/>
          </p:nvPr>
        </p:nvSpPr>
        <p:spPr/>
        <p:txBody>
          <a:bodyPr/>
          <a:lstStyle/>
          <a:p>
            <a:r>
              <a:rPr lang="en-US"/>
              <a:t>Business Income 2017 TY</a:t>
            </a:r>
            <a:endParaRPr lang="en-US" dirty="0"/>
          </a:p>
        </p:txBody>
      </p:sp>
      <p:sp>
        <p:nvSpPr>
          <p:cNvPr id="5" name="Date Placeholder 4"/>
          <p:cNvSpPr>
            <a:spLocks noGrp="1"/>
          </p:cNvSpPr>
          <p:nvPr>
            <p:ph type="dt" idx="11"/>
          </p:nvPr>
        </p:nvSpPr>
        <p:spPr/>
        <p:txBody>
          <a:bodyPr/>
          <a:lstStyle/>
          <a:p>
            <a:fld id="{36905427-33F9-4F44-BE8F-455E5D56F93B}" type="datetime1">
              <a:rPr lang="en-US" smtClean="0"/>
              <a:pPr/>
              <a:t>12/26/18</a:t>
            </a:fld>
            <a:endParaRPr lang="en-US" dirty="0"/>
          </a:p>
        </p:txBody>
      </p:sp>
      <p:sp>
        <p:nvSpPr>
          <p:cNvPr id="6" name="Slide Number Placeholder 5"/>
          <p:cNvSpPr>
            <a:spLocks noGrp="1"/>
          </p:cNvSpPr>
          <p:nvPr>
            <p:ph type="sldNum" sz="quarter" idx="12"/>
          </p:nvPr>
        </p:nvSpPr>
        <p:spPr/>
        <p:txBody>
          <a:bodyPr/>
          <a:lstStyle/>
          <a:p>
            <a:fld id="{493D3F23-AD5A-4D1A-94BD-79F15D43E731}" type="slidenum">
              <a:rPr lang="en-US" smtClean="0"/>
              <a:pPr/>
              <a:t>47</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80192495"/>
      </p:ext>
    </p:extLst>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6012" cy="34861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Business Income 2017 TY</a:t>
            </a:r>
            <a:endParaRPr lang="en-US" dirty="0"/>
          </a:p>
        </p:txBody>
      </p:sp>
      <p:sp>
        <p:nvSpPr>
          <p:cNvPr id="5" name="Date Placeholder 4"/>
          <p:cNvSpPr>
            <a:spLocks noGrp="1"/>
          </p:cNvSpPr>
          <p:nvPr>
            <p:ph type="dt" idx="11"/>
          </p:nvPr>
        </p:nvSpPr>
        <p:spPr/>
        <p:txBody>
          <a:bodyPr/>
          <a:lstStyle/>
          <a:p>
            <a:fld id="{2AA3B9B5-CFDB-4685-87AB-8DE7FF8E4958}" type="datetime1">
              <a:rPr lang="en-US" smtClean="0"/>
              <a:pPr/>
              <a:t>12/26/18</a:t>
            </a:fld>
            <a:endParaRPr lang="en-US" dirty="0"/>
          </a:p>
        </p:txBody>
      </p:sp>
      <p:sp>
        <p:nvSpPr>
          <p:cNvPr id="6" name="Slide Number Placeholder 5"/>
          <p:cNvSpPr>
            <a:spLocks noGrp="1"/>
          </p:cNvSpPr>
          <p:nvPr>
            <p:ph type="sldNum" sz="quarter" idx="12"/>
          </p:nvPr>
        </p:nvSpPr>
        <p:spPr/>
        <p:txBody>
          <a:bodyPr/>
          <a:lstStyle/>
          <a:p>
            <a:fld id="{493D3F23-AD5A-4D1A-94BD-79F15D43E731}" type="slidenum">
              <a:rPr lang="en-US" smtClean="0"/>
              <a:pPr/>
              <a:t>48</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49934070"/>
      </p:ext>
    </p:extLst>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6012" cy="34861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Business Income 2017 TY</a:t>
            </a:r>
            <a:endParaRPr lang="en-US" dirty="0"/>
          </a:p>
        </p:txBody>
      </p:sp>
      <p:sp>
        <p:nvSpPr>
          <p:cNvPr id="5" name="Date Placeholder 4"/>
          <p:cNvSpPr>
            <a:spLocks noGrp="1"/>
          </p:cNvSpPr>
          <p:nvPr>
            <p:ph type="dt" idx="11"/>
          </p:nvPr>
        </p:nvSpPr>
        <p:spPr/>
        <p:txBody>
          <a:bodyPr/>
          <a:lstStyle/>
          <a:p>
            <a:fld id="{066FFCD1-059F-4D91-B74A-C131642A55A7}" type="datetime1">
              <a:rPr lang="en-US" smtClean="0"/>
              <a:pPr/>
              <a:t>12/26/18</a:t>
            </a:fld>
            <a:endParaRPr lang="en-US" dirty="0"/>
          </a:p>
        </p:txBody>
      </p:sp>
      <p:sp>
        <p:nvSpPr>
          <p:cNvPr id="6" name="Slide Number Placeholder 5"/>
          <p:cNvSpPr>
            <a:spLocks noGrp="1"/>
          </p:cNvSpPr>
          <p:nvPr>
            <p:ph type="sldNum" sz="quarter" idx="12"/>
          </p:nvPr>
        </p:nvSpPr>
        <p:spPr/>
        <p:txBody>
          <a:bodyPr/>
          <a:lstStyle/>
          <a:p>
            <a:fld id="{493D3F23-AD5A-4D1A-94BD-79F15D43E731}" type="slidenum">
              <a:rPr lang="en-US" smtClean="0"/>
              <a:pPr/>
              <a:t>49</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54722707"/>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xfrm>
            <a:off x="407988" y="696913"/>
            <a:ext cx="6196012" cy="3486150"/>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3971"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u="sng" dirty="0"/>
              <a:t>If this is an issue for your district here are the business vs. hobby criteria:</a:t>
            </a:r>
          </a:p>
          <a:p>
            <a:r>
              <a:rPr lang="en-US" altLang="en-US" dirty="0"/>
              <a:t>1. The manner that a taxpayer carries on an activity.</a:t>
            </a:r>
          </a:p>
          <a:p>
            <a:r>
              <a:rPr lang="en-US" altLang="en-US" dirty="0"/>
              <a:t>2. The expertise of a taxpayer or advisor(s) involved in the business activity.</a:t>
            </a:r>
          </a:p>
          <a:p>
            <a:r>
              <a:rPr lang="en-US" altLang="en-US" dirty="0"/>
              <a:t>3. The time and effort a taxpayer allocates to the activity.</a:t>
            </a:r>
          </a:p>
          <a:p>
            <a:r>
              <a:rPr lang="en-US" altLang="en-US" dirty="0"/>
              <a:t>4. Has the taxpayer had success with similar or dissimilar activities in the past?</a:t>
            </a:r>
          </a:p>
          <a:p>
            <a:r>
              <a:rPr lang="en-US" altLang="en-US" dirty="0"/>
              <a:t>5. The history of income/loss for the activity.</a:t>
            </a:r>
          </a:p>
          <a:p>
            <a:r>
              <a:rPr lang="en-US" altLang="en-US" dirty="0"/>
              <a:t>6. Are there occasional profits and, if so, how much are they?</a:t>
            </a:r>
          </a:p>
          <a:p>
            <a:r>
              <a:rPr lang="en-US" altLang="en-US" dirty="0"/>
              <a:t>7. The financial status of the taxpayer, and does the taxpayer rely on this business activity or does the taxpayer have other sources of income?</a:t>
            </a:r>
          </a:p>
          <a:p>
            <a:r>
              <a:rPr lang="en-US" altLang="en-US" dirty="0"/>
              <a:t>8. Is there an expectation of asset appreciation for any assets involved in the business activity?</a:t>
            </a:r>
          </a:p>
          <a:p>
            <a:r>
              <a:rPr lang="en-US" altLang="en-US" dirty="0"/>
              <a:t>9. Are there elements of personal pleasure or recreation?</a:t>
            </a:r>
          </a:p>
        </p:txBody>
      </p:sp>
      <p:sp>
        <p:nvSpPr>
          <p:cNvPr id="83972"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764" indent="-289710">
              <a:spcBef>
                <a:spcPct val="30000"/>
              </a:spcBef>
              <a:defRPr sz="1200">
                <a:solidFill>
                  <a:schemeClr val="tx1"/>
                </a:solidFill>
                <a:latin typeface="Calibri" pitchFamily="34" charset="0"/>
              </a:defRPr>
            </a:lvl2pPr>
            <a:lvl3pPr marL="1163561" indent="-231452">
              <a:spcBef>
                <a:spcPct val="30000"/>
              </a:spcBef>
              <a:defRPr sz="1200">
                <a:solidFill>
                  <a:schemeClr val="tx1"/>
                </a:solidFill>
                <a:latin typeface="Calibri" pitchFamily="34" charset="0"/>
              </a:defRPr>
            </a:lvl3pPr>
            <a:lvl4pPr marL="1629615" indent="-231452">
              <a:spcBef>
                <a:spcPct val="30000"/>
              </a:spcBef>
              <a:defRPr sz="1200">
                <a:solidFill>
                  <a:schemeClr val="tx1"/>
                </a:solidFill>
                <a:latin typeface="Calibri" pitchFamily="34" charset="0"/>
              </a:defRPr>
            </a:lvl4pPr>
            <a:lvl5pPr marL="2095669" indent="-231452">
              <a:spcBef>
                <a:spcPct val="30000"/>
              </a:spcBef>
              <a:defRPr sz="1200">
                <a:solidFill>
                  <a:schemeClr val="tx1"/>
                </a:solidFill>
                <a:latin typeface="Calibri" pitchFamily="34" charset="0"/>
              </a:defRPr>
            </a:lvl5pPr>
            <a:lvl6pPr marL="2549128" indent="-231452" eaLnBrk="0" fontAlgn="base" hangingPunct="0">
              <a:spcBef>
                <a:spcPct val="30000"/>
              </a:spcBef>
              <a:spcAft>
                <a:spcPct val="0"/>
              </a:spcAft>
              <a:defRPr sz="1200">
                <a:solidFill>
                  <a:schemeClr val="tx1"/>
                </a:solidFill>
                <a:latin typeface="Calibri" pitchFamily="34" charset="0"/>
              </a:defRPr>
            </a:lvl6pPr>
            <a:lvl7pPr marL="3002585" indent="-231452" eaLnBrk="0" fontAlgn="base" hangingPunct="0">
              <a:spcBef>
                <a:spcPct val="30000"/>
              </a:spcBef>
              <a:spcAft>
                <a:spcPct val="0"/>
              </a:spcAft>
              <a:defRPr sz="1200">
                <a:solidFill>
                  <a:schemeClr val="tx1"/>
                </a:solidFill>
                <a:latin typeface="Calibri" pitchFamily="34" charset="0"/>
              </a:defRPr>
            </a:lvl7pPr>
            <a:lvl8pPr marL="3456043" indent="-231452" eaLnBrk="0" fontAlgn="base" hangingPunct="0">
              <a:spcBef>
                <a:spcPct val="30000"/>
              </a:spcBef>
              <a:spcAft>
                <a:spcPct val="0"/>
              </a:spcAft>
              <a:defRPr sz="1200">
                <a:solidFill>
                  <a:schemeClr val="tx1"/>
                </a:solidFill>
                <a:latin typeface="Calibri" pitchFamily="34" charset="0"/>
              </a:defRPr>
            </a:lvl8pPr>
            <a:lvl9pPr marL="3909502" indent="-231452" eaLnBrk="0" fontAlgn="base" hangingPunct="0">
              <a:spcBef>
                <a:spcPct val="30000"/>
              </a:spcBef>
              <a:spcAft>
                <a:spcPct val="0"/>
              </a:spcAft>
              <a:defRPr sz="1200">
                <a:solidFill>
                  <a:schemeClr val="tx1"/>
                </a:solidFill>
                <a:latin typeface="Calibri" pitchFamily="34" charset="0"/>
              </a:defRPr>
            </a:lvl9pPr>
          </a:lstStyle>
          <a:p>
            <a:pPr>
              <a:spcBef>
                <a:spcPct val="0"/>
              </a:spcBef>
            </a:pPr>
            <a:fld id="{A4ECF17A-DC1B-4146-B9D9-7C32CFD19D6A}" type="slidenum">
              <a:rPr lang="en-US" altLang="en-US">
                <a:solidFill>
                  <a:srgbClr val="000000"/>
                </a:solidFill>
                <a:ea typeface="MS PGothic" pitchFamily="34" charset="-128"/>
              </a:rPr>
              <a:pPr>
                <a:spcBef>
                  <a:spcPct val="0"/>
                </a:spcBef>
              </a:pPr>
              <a:t>5</a:t>
            </a:fld>
            <a:endParaRPr lang="en-US" altLang="en-US" dirty="0">
              <a:solidFill>
                <a:srgbClr val="000000"/>
              </a:solidFill>
              <a:ea typeface="MS PGothic" pitchFamily="34" charset="-128"/>
            </a:endParaRPr>
          </a:p>
        </p:txBody>
      </p:sp>
      <p:sp>
        <p:nvSpPr>
          <p:cNvPr id="2" name="Date Placeholder 1"/>
          <p:cNvSpPr>
            <a:spLocks noGrp="1"/>
          </p:cNvSpPr>
          <p:nvPr>
            <p:ph type="dt" idx="10"/>
          </p:nvPr>
        </p:nvSpPr>
        <p:spPr/>
        <p:txBody>
          <a:bodyPr/>
          <a:lstStyle/>
          <a:p>
            <a:fld id="{3B3ECDFE-1A0B-452A-8D9A-E54EFA7B5C3D}" type="datetime1">
              <a:rPr lang="en-US" smtClean="0"/>
              <a:pPr/>
              <a:t>12/26/18</a:t>
            </a:fld>
            <a:endParaRPr lang="en-US" dirty="0"/>
          </a:p>
        </p:txBody>
      </p:sp>
      <p:sp>
        <p:nvSpPr>
          <p:cNvPr id="3" name="Header Placeholder 2"/>
          <p:cNvSpPr>
            <a:spLocks noGrp="1"/>
          </p:cNvSpPr>
          <p:nvPr>
            <p:ph type="hdr" sz="quarter" idx="11"/>
          </p:nvPr>
        </p:nvSpPr>
        <p:spPr/>
        <p:txBody>
          <a:bodyPr/>
          <a:lstStyle/>
          <a:p>
            <a:r>
              <a:rPr lang="en-US"/>
              <a:t>Business Income 2017 TY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88912563"/>
      </p:ext>
    </p:extLst>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6913"/>
            <a:ext cx="6196012" cy="3486150"/>
          </a:xfrm>
        </p:spPr>
      </p:sp>
      <p:sp>
        <p:nvSpPr>
          <p:cNvPr id="3" name="Notes Placeholder 2"/>
          <p:cNvSpPr>
            <a:spLocks noGrp="1"/>
          </p:cNvSpPr>
          <p:nvPr>
            <p:ph type="body" idx="1"/>
          </p:nvPr>
        </p:nvSpPr>
        <p:spPr/>
        <p:txBody>
          <a:bodyPr/>
          <a:lstStyle/>
          <a:p>
            <a:r>
              <a:rPr lang="en-US" dirty="0" smtClean="0"/>
              <a:t>If</a:t>
            </a:r>
            <a:r>
              <a:rPr lang="en-US" baseline="0" dirty="0" smtClean="0"/>
              <a:t> taxpayer has </a:t>
            </a:r>
            <a:r>
              <a:rPr lang="en-US" dirty="0" smtClean="0"/>
              <a:t>business</a:t>
            </a:r>
            <a:r>
              <a:rPr lang="en-US" baseline="0" dirty="0" smtClean="0"/>
              <a:t> </a:t>
            </a:r>
            <a:r>
              <a:rPr lang="en-US" strike="noStrike" baseline="0" dirty="0" smtClean="0"/>
              <a:t>checkbook, can be main </a:t>
            </a:r>
            <a:r>
              <a:rPr lang="en-US" strike="noStrike" baseline="0" dirty="0"/>
              <a:t>source for entries in the business books.</a:t>
            </a:r>
            <a:r>
              <a:rPr lang="en-US" strike="noStrike" baseline="0" dirty="0" smtClean="0"/>
              <a:t> </a:t>
            </a:r>
          </a:p>
          <a:p>
            <a:r>
              <a:rPr lang="en-US" strike="noStrike" baseline="0" dirty="0" smtClean="0"/>
              <a:t>In addition</a:t>
            </a:r>
            <a:r>
              <a:rPr lang="en-US" strike="noStrike" baseline="0" dirty="0"/>
              <a:t>, supporting documents must be kept.</a:t>
            </a:r>
            <a:endParaRPr lang="en-US" dirty="0"/>
          </a:p>
        </p:txBody>
      </p:sp>
      <p:sp>
        <p:nvSpPr>
          <p:cNvPr id="4" name="Header Placeholder 3"/>
          <p:cNvSpPr>
            <a:spLocks noGrp="1"/>
          </p:cNvSpPr>
          <p:nvPr>
            <p:ph type="hdr" sz="quarter" idx="10"/>
          </p:nvPr>
        </p:nvSpPr>
        <p:spPr/>
        <p:txBody>
          <a:bodyPr/>
          <a:lstStyle/>
          <a:p>
            <a:r>
              <a:rPr lang="en-US"/>
              <a:t>Business Income 2017 TY</a:t>
            </a:r>
            <a:endParaRPr lang="en-US" dirty="0"/>
          </a:p>
        </p:txBody>
      </p:sp>
      <p:sp>
        <p:nvSpPr>
          <p:cNvPr id="5" name="Date Placeholder 4"/>
          <p:cNvSpPr>
            <a:spLocks noGrp="1"/>
          </p:cNvSpPr>
          <p:nvPr>
            <p:ph type="dt" idx="11"/>
          </p:nvPr>
        </p:nvSpPr>
        <p:spPr/>
        <p:txBody>
          <a:bodyPr/>
          <a:lstStyle/>
          <a:p>
            <a:fld id="{EE07A0B2-A790-4AF7-8DEA-B5748775C80A}" type="datetime1">
              <a:rPr lang="en-US" smtClean="0"/>
              <a:pPr/>
              <a:t>12/26/18</a:t>
            </a:fld>
            <a:endParaRPr lang="en-US" dirty="0"/>
          </a:p>
        </p:txBody>
      </p:sp>
      <p:sp>
        <p:nvSpPr>
          <p:cNvPr id="6" name="Slide Number Placeholder 5"/>
          <p:cNvSpPr>
            <a:spLocks noGrp="1"/>
          </p:cNvSpPr>
          <p:nvPr>
            <p:ph type="sldNum" sz="quarter" idx="12"/>
          </p:nvPr>
        </p:nvSpPr>
        <p:spPr/>
        <p:txBody>
          <a:bodyPr/>
          <a:lstStyle/>
          <a:p>
            <a:fld id="{493D3F23-AD5A-4D1A-94BD-79F15D43E731}" type="slidenum">
              <a:rPr lang="en-US" smtClean="0"/>
              <a:pPr/>
              <a:t>50</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8070518"/>
      </p:ext>
    </p:extLst>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topics are comprehensive only because they are</a:t>
            </a:r>
            <a:r>
              <a:rPr lang="en-US" baseline="0" dirty="0" smtClean="0"/>
              <a:t> rarely seen</a:t>
            </a:r>
          </a:p>
          <a:p>
            <a:r>
              <a:rPr lang="en-US" baseline="0" dirty="0" smtClean="0"/>
              <a:t>All Counselors should be aware that special rules apply</a:t>
            </a:r>
            <a:endParaRPr lang="en-US" dirty="0"/>
          </a:p>
        </p:txBody>
      </p:sp>
      <p:sp>
        <p:nvSpPr>
          <p:cNvPr id="4" name="Header Placeholder 3"/>
          <p:cNvSpPr>
            <a:spLocks noGrp="1"/>
          </p:cNvSpPr>
          <p:nvPr>
            <p:ph type="hdr" sz="quarter" idx="10"/>
          </p:nvPr>
        </p:nvSpPr>
        <p:spPr/>
        <p:txBody>
          <a:bodyPr/>
          <a:lstStyle/>
          <a:p>
            <a:r>
              <a:rPr lang="en-US" smtClean="0"/>
              <a:t>Business Income 2017 TY</a:t>
            </a:r>
            <a:endParaRPr lang="en-US" dirty="0"/>
          </a:p>
        </p:txBody>
      </p:sp>
      <p:sp>
        <p:nvSpPr>
          <p:cNvPr id="5" name="Date Placeholder 4"/>
          <p:cNvSpPr>
            <a:spLocks noGrp="1"/>
          </p:cNvSpPr>
          <p:nvPr>
            <p:ph type="dt" idx="11"/>
          </p:nvPr>
        </p:nvSpPr>
        <p:spPr/>
        <p:txBody>
          <a:bodyPr/>
          <a:lstStyle/>
          <a:p>
            <a:fld id="{2BCA8458-0E6E-4966-A1A6-AF5F8F88400B}" type="datetime1">
              <a:rPr lang="en-US" smtClean="0"/>
              <a:pPr/>
              <a:t>12/26/18</a:t>
            </a:fld>
            <a:endParaRPr lang="en-US" dirty="0"/>
          </a:p>
        </p:txBody>
      </p:sp>
      <p:sp>
        <p:nvSpPr>
          <p:cNvPr id="6" name="Slide Number Placeholder 5"/>
          <p:cNvSpPr>
            <a:spLocks noGrp="1"/>
          </p:cNvSpPr>
          <p:nvPr>
            <p:ph type="sldNum" sz="quarter" idx="12"/>
          </p:nvPr>
        </p:nvSpPr>
        <p:spPr/>
        <p:txBody>
          <a:bodyPr/>
          <a:lstStyle/>
          <a:p>
            <a:fld id="{493D3F23-AD5A-4D1A-94BD-79F15D43E731}" type="slidenum">
              <a:rPr lang="en-US" smtClean="0"/>
              <a:pPr/>
              <a:t>51</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35507194"/>
      </p:ext>
    </p:extLst>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xfrm>
            <a:off x="407988" y="696913"/>
            <a:ext cx="6196012" cy="3486150"/>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11619"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Statutory</a:t>
            </a:r>
            <a:r>
              <a:rPr lang="en-US" altLang="en-US" baseline="0" dirty="0" smtClean="0"/>
              <a:t> employees are rarely encountered and should be assigned to experienced Counselors</a:t>
            </a:r>
            <a:endParaRPr lang="en-US" altLang="en-US" dirty="0" smtClean="0"/>
          </a:p>
          <a:p>
            <a:r>
              <a:rPr lang="en-US" altLang="en-US" dirty="0" smtClean="0"/>
              <a:t>What</a:t>
            </a:r>
            <a:r>
              <a:rPr lang="en-US" altLang="en-US" dirty="0"/>
              <a:t>!?!?! Business income on a W-2??? Special situation.</a:t>
            </a:r>
          </a:p>
          <a:p>
            <a:r>
              <a:rPr lang="en-US" altLang="en-US" dirty="0" smtClean="0"/>
              <a:t>Statutory </a:t>
            </a:r>
            <a:r>
              <a:rPr lang="en-US" altLang="en-US" dirty="0"/>
              <a:t>employees are a mixed situation </a:t>
            </a:r>
            <a:endParaRPr lang="en-US" altLang="en-US" dirty="0" smtClean="0"/>
          </a:p>
          <a:p>
            <a:pPr>
              <a:buFontTx/>
              <a:buChar char="•"/>
            </a:pPr>
            <a:r>
              <a:rPr lang="en-US" altLang="en-US" dirty="0" smtClean="0"/>
              <a:t>Income reported </a:t>
            </a:r>
            <a:r>
              <a:rPr lang="en-US" altLang="en-US" dirty="0"/>
              <a:t>on W-2 instead of </a:t>
            </a:r>
            <a:r>
              <a:rPr lang="en-US" altLang="en-US" dirty="0" smtClean="0"/>
              <a:t>1099-MISC</a:t>
            </a:r>
          </a:p>
          <a:p>
            <a:pPr>
              <a:buFontTx/>
              <a:buChar char="•"/>
            </a:pPr>
            <a:r>
              <a:rPr lang="en-US" altLang="en-US" dirty="0"/>
              <a:t>Some taxes are withheld</a:t>
            </a:r>
          </a:p>
          <a:p>
            <a:pPr>
              <a:buFontTx/>
              <a:buChar char="•"/>
            </a:pPr>
            <a:r>
              <a:rPr lang="en-US" altLang="en-US" dirty="0"/>
              <a:t>Can take business expenses on Sch C, instead of Sch A</a:t>
            </a:r>
          </a:p>
        </p:txBody>
      </p:sp>
      <p:sp>
        <p:nvSpPr>
          <p:cNvPr id="111620"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764" indent="-289710">
              <a:spcBef>
                <a:spcPct val="30000"/>
              </a:spcBef>
              <a:defRPr sz="1200">
                <a:solidFill>
                  <a:schemeClr val="tx1"/>
                </a:solidFill>
                <a:latin typeface="Calibri" pitchFamily="34" charset="0"/>
              </a:defRPr>
            </a:lvl2pPr>
            <a:lvl3pPr marL="1163561" indent="-231452">
              <a:spcBef>
                <a:spcPct val="30000"/>
              </a:spcBef>
              <a:defRPr sz="1200">
                <a:solidFill>
                  <a:schemeClr val="tx1"/>
                </a:solidFill>
                <a:latin typeface="Calibri" pitchFamily="34" charset="0"/>
              </a:defRPr>
            </a:lvl3pPr>
            <a:lvl4pPr marL="1629615" indent="-231452">
              <a:spcBef>
                <a:spcPct val="30000"/>
              </a:spcBef>
              <a:defRPr sz="1200">
                <a:solidFill>
                  <a:schemeClr val="tx1"/>
                </a:solidFill>
                <a:latin typeface="Calibri" pitchFamily="34" charset="0"/>
              </a:defRPr>
            </a:lvl4pPr>
            <a:lvl5pPr marL="2095669" indent="-231452">
              <a:spcBef>
                <a:spcPct val="30000"/>
              </a:spcBef>
              <a:defRPr sz="1200">
                <a:solidFill>
                  <a:schemeClr val="tx1"/>
                </a:solidFill>
                <a:latin typeface="Calibri" pitchFamily="34" charset="0"/>
              </a:defRPr>
            </a:lvl5pPr>
            <a:lvl6pPr marL="2549128" indent="-231452" eaLnBrk="0" fontAlgn="base" hangingPunct="0">
              <a:spcBef>
                <a:spcPct val="30000"/>
              </a:spcBef>
              <a:spcAft>
                <a:spcPct val="0"/>
              </a:spcAft>
              <a:defRPr sz="1200">
                <a:solidFill>
                  <a:schemeClr val="tx1"/>
                </a:solidFill>
                <a:latin typeface="Calibri" pitchFamily="34" charset="0"/>
              </a:defRPr>
            </a:lvl6pPr>
            <a:lvl7pPr marL="3002585" indent="-231452" eaLnBrk="0" fontAlgn="base" hangingPunct="0">
              <a:spcBef>
                <a:spcPct val="30000"/>
              </a:spcBef>
              <a:spcAft>
                <a:spcPct val="0"/>
              </a:spcAft>
              <a:defRPr sz="1200">
                <a:solidFill>
                  <a:schemeClr val="tx1"/>
                </a:solidFill>
                <a:latin typeface="Calibri" pitchFamily="34" charset="0"/>
              </a:defRPr>
            </a:lvl7pPr>
            <a:lvl8pPr marL="3456043" indent="-231452" eaLnBrk="0" fontAlgn="base" hangingPunct="0">
              <a:spcBef>
                <a:spcPct val="30000"/>
              </a:spcBef>
              <a:spcAft>
                <a:spcPct val="0"/>
              </a:spcAft>
              <a:defRPr sz="1200">
                <a:solidFill>
                  <a:schemeClr val="tx1"/>
                </a:solidFill>
                <a:latin typeface="Calibri" pitchFamily="34" charset="0"/>
              </a:defRPr>
            </a:lvl8pPr>
            <a:lvl9pPr marL="3909502" indent="-231452" eaLnBrk="0" fontAlgn="base" hangingPunct="0">
              <a:spcBef>
                <a:spcPct val="30000"/>
              </a:spcBef>
              <a:spcAft>
                <a:spcPct val="0"/>
              </a:spcAft>
              <a:defRPr sz="1200">
                <a:solidFill>
                  <a:schemeClr val="tx1"/>
                </a:solidFill>
                <a:latin typeface="Calibri" pitchFamily="34" charset="0"/>
              </a:defRPr>
            </a:lvl9pPr>
          </a:lstStyle>
          <a:p>
            <a:pPr>
              <a:spcBef>
                <a:spcPct val="0"/>
              </a:spcBef>
            </a:pPr>
            <a:fld id="{656B51E9-F4BD-454C-9FC9-26E50D5E21A8}" type="slidenum">
              <a:rPr lang="en-US" altLang="en-US">
                <a:solidFill>
                  <a:srgbClr val="000000"/>
                </a:solidFill>
                <a:ea typeface="MS PGothic" pitchFamily="34" charset="-128"/>
              </a:rPr>
              <a:pPr>
                <a:spcBef>
                  <a:spcPct val="0"/>
                </a:spcBef>
              </a:pPr>
              <a:t>52</a:t>
            </a:fld>
            <a:endParaRPr lang="en-US" altLang="en-US" dirty="0">
              <a:solidFill>
                <a:srgbClr val="000000"/>
              </a:solidFill>
              <a:ea typeface="MS PGothic" pitchFamily="34" charset="-128"/>
            </a:endParaRPr>
          </a:p>
        </p:txBody>
      </p:sp>
      <p:sp>
        <p:nvSpPr>
          <p:cNvPr id="2" name="Date Placeholder 1"/>
          <p:cNvSpPr>
            <a:spLocks noGrp="1"/>
          </p:cNvSpPr>
          <p:nvPr>
            <p:ph type="dt" idx="10"/>
          </p:nvPr>
        </p:nvSpPr>
        <p:spPr/>
        <p:txBody>
          <a:bodyPr/>
          <a:lstStyle/>
          <a:p>
            <a:fld id="{B3C56EAF-011C-4CF5-BDF4-40665FCC5A38}" type="datetime1">
              <a:rPr lang="en-US" smtClean="0"/>
              <a:pPr/>
              <a:t>12/26/18</a:t>
            </a:fld>
            <a:endParaRPr lang="en-US" dirty="0"/>
          </a:p>
        </p:txBody>
      </p:sp>
      <p:sp>
        <p:nvSpPr>
          <p:cNvPr id="3" name="Header Placeholder 2"/>
          <p:cNvSpPr>
            <a:spLocks noGrp="1"/>
          </p:cNvSpPr>
          <p:nvPr>
            <p:ph type="hdr" sz="quarter" idx="11"/>
          </p:nvPr>
        </p:nvSpPr>
        <p:spPr/>
        <p:txBody>
          <a:bodyPr/>
          <a:lstStyle/>
          <a:p>
            <a:r>
              <a:rPr lang="en-US"/>
              <a:t>Business Income 2017 TY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1607724"/>
      </p:ext>
    </p:extLst>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xfrm>
            <a:off x="407988" y="696913"/>
            <a:ext cx="6196012" cy="3486150"/>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12643"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marL="173196" indent="-173196">
              <a:buFontTx/>
              <a:buChar char="•"/>
            </a:pPr>
            <a:r>
              <a:rPr lang="en-US" altLang="en-US" dirty="0"/>
              <a:t>If it doesn’t sound right, report on W-2 form and/or suggest Taxpayer gets a corrected W-2</a:t>
            </a:r>
          </a:p>
          <a:p>
            <a:pPr marL="173196" indent="-173196">
              <a:buFontTx/>
              <a:buChar char="•"/>
            </a:pPr>
            <a:r>
              <a:rPr lang="en-US" altLang="en-US" dirty="0"/>
              <a:t>“Employer” will withhold social security and Medicare taxes from statutory employee, maybe federal tax</a:t>
            </a:r>
          </a:p>
          <a:p>
            <a:pPr marL="173196" indent="-173196">
              <a:buFontTx/>
              <a:buChar char="•"/>
            </a:pPr>
            <a:r>
              <a:rPr lang="en-US" altLang="en-US" dirty="0"/>
              <a:t>No self-employment tax!</a:t>
            </a:r>
          </a:p>
          <a:p>
            <a:pPr marL="173196" indent="-173196"/>
            <a:endParaRPr lang="en-US" altLang="en-US" dirty="0"/>
          </a:p>
          <a:p>
            <a:pPr marL="173196" indent="-173196"/>
            <a:r>
              <a:rPr lang="en-US" altLang="en-US" u="sng" dirty="0"/>
              <a:t>An explanation from IRS.gov of these workers:</a:t>
            </a:r>
          </a:p>
          <a:p>
            <a:pPr marL="173196" indent="-173196">
              <a:buFontTx/>
              <a:buChar char="•"/>
            </a:pPr>
            <a:r>
              <a:rPr lang="en-US" altLang="en-US" dirty="0"/>
              <a:t>A driver who distributes beverages (other than milk) or meat, vegetable, fruit, or bakery products; or who picks up and delivers laundry or dry cleaning, if the driver is your agent or is paid on commission.</a:t>
            </a:r>
          </a:p>
          <a:p>
            <a:pPr marL="173196" indent="-173196">
              <a:buFontTx/>
              <a:buChar char="•"/>
            </a:pPr>
            <a:r>
              <a:rPr lang="en-US" altLang="en-US" dirty="0"/>
              <a:t>A full-time life insurance sales agent whose principal business activity is selling life insurance or annuity contracts, or both, primarily for one life insurance company.</a:t>
            </a:r>
          </a:p>
          <a:p>
            <a:pPr marL="173196" indent="-173196">
              <a:buFontTx/>
              <a:buChar char="•"/>
            </a:pPr>
            <a:r>
              <a:rPr lang="en-US" altLang="en-US" dirty="0"/>
              <a:t>An individual who works at home on materials or goods that you supply and that must be returned to you or to a person you name, if you also furnish specifications for the work to be done.</a:t>
            </a:r>
          </a:p>
          <a:p>
            <a:pPr marL="173196" indent="-173196">
              <a:buFontTx/>
              <a:buChar char="•"/>
            </a:pPr>
            <a:r>
              <a:rPr lang="en-US" altLang="en-US" dirty="0"/>
              <a:t>A full-time traveling or city salesperson who works on your behalf and turns in orders to you from wholesalers, retailers, contractors, or operators of hotels, restaurants, or other similar establishments. The goods sold must be merchandise for resale or supplies for use in the buyer’s business operation. The work performed for you must be the salesperson's principal business activity.</a:t>
            </a:r>
          </a:p>
          <a:p>
            <a:pPr marL="173196" indent="-173196"/>
            <a:endParaRPr lang="en-US" altLang="en-US" dirty="0"/>
          </a:p>
        </p:txBody>
      </p:sp>
      <p:sp>
        <p:nvSpPr>
          <p:cNvPr id="112644"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764" indent="-289710">
              <a:spcBef>
                <a:spcPct val="30000"/>
              </a:spcBef>
              <a:defRPr sz="1200">
                <a:solidFill>
                  <a:schemeClr val="tx1"/>
                </a:solidFill>
                <a:latin typeface="Calibri" pitchFamily="34" charset="0"/>
              </a:defRPr>
            </a:lvl2pPr>
            <a:lvl3pPr marL="1163561" indent="-231452">
              <a:spcBef>
                <a:spcPct val="30000"/>
              </a:spcBef>
              <a:defRPr sz="1200">
                <a:solidFill>
                  <a:schemeClr val="tx1"/>
                </a:solidFill>
                <a:latin typeface="Calibri" pitchFamily="34" charset="0"/>
              </a:defRPr>
            </a:lvl3pPr>
            <a:lvl4pPr marL="1629615" indent="-231452">
              <a:spcBef>
                <a:spcPct val="30000"/>
              </a:spcBef>
              <a:defRPr sz="1200">
                <a:solidFill>
                  <a:schemeClr val="tx1"/>
                </a:solidFill>
                <a:latin typeface="Calibri" pitchFamily="34" charset="0"/>
              </a:defRPr>
            </a:lvl4pPr>
            <a:lvl5pPr marL="2095669" indent="-231452">
              <a:spcBef>
                <a:spcPct val="30000"/>
              </a:spcBef>
              <a:defRPr sz="1200">
                <a:solidFill>
                  <a:schemeClr val="tx1"/>
                </a:solidFill>
                <a:latin typeface="Calibri" pitchFamily="34" charset="0"/>
              </a:defRPr>
            </a:lvl5pPr>
            <a:lvl6pPr marL="2549128" indent="-231452" eaLnBrk="0" fontAlgn="base" hangingPunct="0">
              <a:spcBef>
                <a:spcPct val="30000"/>
              </a:spcBef>
              <a:spcAft>
                <a:spcPct val="0"/>
              </a:spcAft>
              <a:defRPr sz="1200">
                <a:solidFill>
                  <a:schemeClr val="tx1"/>
                </a:solidFill>
                <a:latin typeface="Calibri" pitchFamily="34" charset="0"/>
              </a:defRPr>
            </a:lvl6pPr>
            <a:lvl7pPr marL="3002585" indent="-231452" eaLnBrk="0" fontAlgn="base" hangingPunct="0">
              <a:spcBef>
                <a:spcPct val="30000"/>
              </a:spcBef>
              <a:spcAft>
                <a:spcPct val="0"/>
              </a:spcAft>
              <a:defRPr sz="1200">
                <a:solidFill>
                  <a:schemeClr val="tx1"/>
                </a:solidFill>
                <a:latin typeface="Calibri" pitchFamily="34" charset="0"/>
              </a:defRPr>
            </a:lvl7pPr>
            <a:lvl8pPr marL="3456043" indent="-231452" eaLnBrk="0" fontAlgn="base" hangingPunct="0">
              <a:spcBef>
                <a:spcPct val="30000"/>
              </a:spcBef>
              <a:spcAft>
                <a:spcPct val="0"/>
              </a:spcAft>
              <a:defRPr sz="1200">
                <a:solidFill>
                  <a:schemeClr val="tx1"/>
                </a:solidFill>
                <a:latin typeface="Calibri" pitchFamily="34" charset="0"/>
              </a:defRPr>
            </a:lvl8pPr>
            <a:lvl9pPr marL="3909502" indent="-231452" eaLnBrk="0" fontAlgn="base" hangingPunct="0">
              <a:spcBef>
                <a:spcPct val="30000"/>
              </a:spcBef>
              <a:spcAft>
                <a:spcPct val="0"/>
              </a:spcAft>
              <a:defRPr sz="1200">
                <a:solidFill>
                  <a:schemeClr val="tx1"/>
                </a:solidFill>
                <a:latin typeface="Calibri" pitchFamily="34" charset="0"/>
              </a:defRPr>
            </a:lvl9pPr>
          </a:lstStyle>
          <a:p>
            <a:pPr>
              <a:spcBef>
                <a:spcPct val="0"/>
              </a:spcBef>
            </a:pPr>
            <a:fld id="{44410406-8E73-49CA-B623-0ACE66F885E7}" type="slidenum">
              <a:rPr lang="en-US" altLang="en-US">
                <a:solidFill>
                  <a:srgbClr val="000000"/>
                </a:solidFill>
                <a:ea typeface="MS PGothic" pitchFamily="34" charset="-128"/>
              </a:rPr>
              <a:pPr>
                <a:spcBef>
                  <a:spcPct val="0"/>
                </a:spcBef>
              </a:pPr>
              <a:t>53</a:t>
            </a:fld>
            <a:endParaRPr lang="en-US" altLang="en-US" dirty="0">
              <a:solidFill>
                <a:srgbClr val="000000"/>
              </a:solidFill>
              <a:ea typeface="MS PGothic" pitchFamily="34" charset="-128"/>
            </a:endParaRPr>
          </a:p>
        </p:txBody>
      </p:sp>
      <p:sp>
        <p:nvSpPr>
          <p:cNvPr id="2" name="Date Placeholder 1"/>
          <p:cNvSpPr>
            <a:spLocks noGrp="1"/>
          </p:cNvSpPr>
          <p:nvPr>
            <p:ph type="dt" idx="10"/>
          </p:nvPr>
        </p:nvSpPr>
        <p:spPr/>
        <p:txBody>
          <a:bodyPr/>
          <a:lstStyle/>
          <a:p>
            <a:fld id="{AAE788EB-3C53-4310-883D-F16898C26CAB}" type="datetime1">
              <a:rPr lang="en-US" smtClean="0"/>
              <a:pPr/>
              <a:t>12/26/18</a:t>
            </a:fld>
            <a:endParaRPr lang="en-US" dirty="0"/>
          </a:p>
        </p:txBody>
      </p:sp>
      <p:sp>
        <p:nvSpPr>
          <p:cNvPr id="3" name="Header Placeholder 2"/>
          <p:cNvSpPr>
            <a:spLocks noGrp="1"/>
          </p:cNvSpPr>
          <p:nvPr>
            <p:ph type="hdr" sz="quarter" idx="11"/>
          </p:nvPr>
        </p:nvSpPr>
        <p:spPr/>
        <p:txBody>
          <a:bodyPr/>
          <a:lstStyle/>
          <a:p>
            <a:r>
              <a:rPr lang="en-US"/>
              <a:t>Business Income 2017 TY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45610176"/>
      </p:ext>
    </p:extLst>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1074" name="Rectangle 7"/>
          <p:cNvSpPr txBox="1">
            <a:spLocks noGrp="1" noChangeArrowheads="1"/>
          </p:cNvSpPr>
          <p:nvPr/>
        </p:nvSpPr>
        <p:spPr bwMode="auto">
          <a:xfrm>
            <a:off x="3970673" y="8829846"/>
            <a:ext cx="3038155" cy="464979"/>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lIns="93167" tIns="46584" rIns="93167" bIns="46584" anchor="b"/>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4D70F872-7897-456D-BDBC-881288A34CC4}" type="slidenum">
              <a:rPr lang="en-US" altLang="en-US">
                <a:solidFill>
                  <a:srgbClr val="000000"/>
                </a:solidFill>
                <a:ea typeface="MS PGothic" pitchFamily="34" charset="-128"/>
              </a:rPr>
              <a:pPr algn="r" eaLnBrk="1" hangingPunct="1">
                <a:spcBef>
                  <a:spcPct val="0"/>
                </a:spcBef>
              </a:pPr>
              <a:t>55</a:t>
            </a:fld>
            <a:endParaRPr lang="en-US" altLang="en-US" dirty="0">
              <a:solidFill>
                <a:srgbClr val="000000"/>
              </a:solidFill>
              <a:ea typeface="MS PGothic" pitchFamily="34" charset="-128"/>
            </a:endParaRPr>
          </a:p>
        </p:txBody>
      </p:sp>
      <p:sp>
        <p:nvSpPr>
          <p:cNvPr id="131075" name="Rectangle 2"/>
          <p:cNvSpPr>
            <a:spLocks noGrp="1" noRot="1" noChangeAspect="1" noChangeArrowheads="1" noTextEdit="1"/>
          </p:cNvSpPr>
          <p:nvPr>
            <p:ph type="sldImg"/>
          </p:nvPr>
        </p:nvSpPr>
        <p:spPr bwMode="auto">
          <a:xfrm>
            <a:off x="407988" y="696913"/>
            <a:ext cx="6196012" cy="3486150"/>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31076" name="Rectangle 3"/>
          <p:cNvSpPr>
            <a:spLocks noGrp="1" noChangeArrowheads="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 name="Date Placeholder 1"/>
          <p:cNvSpPr>
            <a:spLocks noGrp="1"/>
          </p:cNvSpPr>
          <p:nvPr>
            <p:ph type="dt" idx="10"/>
          </p:nvPr>
        </p:nvSpPr>
        <p:spPr/>
        <p:txBody>
          <a:bodyPr/>
          <a:lstStyle/>
          <a:p>
            <a:fld id="{ABB74B7D-2F92-445B-9848-3D37C7E888DB}" type="datetime1">
              <a:rPr lang="en-US" smtClean="0"/>
              <a:pPr/>
              <a:t>12/26/18</a:t>
            </a:fld>
            <a:endParaRPr lang="en-US" dirty="0"/>
          </a:p>
        </p:txBody>
      </p:sp>
      <p:sp>
        <p:nvSpPr>
          <p:cNvPr id="3" name="Header Placeholder 2"/>
          <p:cNvSpPr>
            <a:spLocks noGrp="1"/>
          </p:cNvSpPr>
          <p:nvPr>
            <p:ph type="hdr" sz="quarter" idx="11"/>
          </p:nvPr>
        </p:nvSpPr>
        <p:spPr/>
        <p:txBody>
          <a:bodyPr/>
          <a:lstStyle/>
          <a:p>
            <a:r>
              <a:rPr lang="en-US"/>
              <a:t>Business Income 2017 TY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55089202"/>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xfrm>
            <a:off x="407988" y="696913"/>
            <a:ext cx="6196012" cy="3486150"/>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1923" name="Notes Placeholder 2"/>
          <p:cNvSpPr>
            <a:spLocks noGrp="1"/>
          </p:cNvSpPr>
          <p:nvPr>
            <p:ph type="body" idx="1"/>
          </p:nvPr>
        </p:nvSpPr>
        <p:spPr bwMode="auto">
          <a:extLst/>
        </p:spPr>
        <p:txBody>
          <a:bodyPr wrap="square" numCol="1" anchor="t" anchorCtr="0" compatLnSpc="1">
            <a:prstTxWarp prst="textNoShape">
              <a:avLst/>
            </a:prstTxWarp>
          </a:bodyPr>
          <a:lstStyle/>
          <a:p>
            <a:pPr marL="174689" indent="-174689">
              <a:spcBef>
                <a:spcPct val="0"/>
              </a:spcBef>
              <a:buFontTx/>
              <a:buChar char="•"/>
              <a:defRPr/>
            </a:pPr>
            <a:r>
              <a:rPr lang="en-US" altLang="en-US" b="1" dirty="0"/>
              <a:t>Steps and questions to determine whether in scope, before touching the computer</a:t>
            </a:r>
          </a:p>
          <a:p>
            <a:pPr marL="174689" indent="-174689">
              <a:spcBef>
                <a:spcPct val="0"/>
              </a:spcBef>
              <a:buFontTx/>
              <a:buChar char="•"/>
              <a:defRPr/>
            </a:pPr>
            <a:r>
              <a:rPr lang="en-US" altLang="en-US" dirty="0"/>
              <a:t>Ask participants why is the step performed or the question asked</a:t>
            </a:r>
          </a:p>
          <a:p>
            <a:pPr marL="640527" lvl="1" indent="-174689">
              <a:spcBef>
                <a:spcPct val="0"/>
              </a:spcBef>
              <a:buFontTx/>
              <a:buChar char="•"/>
              <a:defRPr/>
            </a:pPr>
            <a:r>
              <a:rPr lang="en-US" altLang="en-US" dirty="0"/>
              <a:t>Prior year’s return – a loss? too many expenses? Employees? 1099 payments to others?</a:t>
            </a:r>
          </a:p>
          <a:p>
            <a:pPr marL="640527" lvl="1" indent="-174689">
              <a:spcBef>
                <a:spcPct val="0"/>
              </a:spcBef>
              <a:buFontTx/>
              <a:buChar char="•"/>
              <a:defRPr/>
            </a:pPr>
            <a:r>
              <a:rPr lang="en-US" altLang="en-US" dirty="0"/>
              <a:t>Nature – is it really a business? Is there inventory?</a:t>
            </a:r>
          </a:p>
          <a:p>
            <a:pPr marL="640527" lvl="1" indent="-174689">
              <a:spcBef>
                <a:spcPct val="0"/>
              </a:spcBef>
              <a:buFontTx/>
              <a:buChar char="•"/>
              <a:defRPr/>
            </a:pPr>
            <a:r>
              <a:rPr lang="en-US" altLang="en-US" dirty="0"/>
              <a:t>Where – no office in the home</a:t>
            </a:r>
          </a:p>
          <a:p>
            <a:pPr marL="640527" lvl="1" indent="-174689">
              <a:spcBef>
                <a:spcPct val="0"/>
              </a:spcBef>
              <a:buFontTx/>
              <a:buChar char="•"/>
              <a:defRPr/>
            </a:pPr>
            <a:r>
              <a:rPr lang="en-US" altLang="en-US" dirty="0"/>
              <a:t>Loss this year?</a:t>
            </a:r>
          </a:p>
          <a:p>
            <a:pPr marL="640527" lvl="1" indent="-174689">
              <a:spcBef>
                <a:spcPct val="0"/>
              </a:spcBef>
              <a:buFontTx/>
              <a:buChar char="•"/>
              <a:defRPr/>
            </a:pPr>
            <a:r>
              <a:rPr lang="en-US" altLang="en-US" dirty="0"/>
              <a:t>Assets that can be depreciated or are eligible for immediate write-off require Form 4562 – out of scope</a:t>
            </a:r>
          </a:p>
          <a:p>
            <a:pPr marL="640527" lvl="1" indent="-174689">
              <a:spcBef>
                <a:spcPct val="0"/>
              </a:spcBef>
              <a:buFontTx/>
              <a:buChar char="•"/>
              <a:defRPr/>
            </a:pPr>
            <a:r>
              <a:rPr lang="en-US" altLang="en-US" dirty="0"/>
              <a:t>No records – need to determine whether business is legitimate and whether return can be prepared</a:t>
            </a:r>
          </a:p>
          <a:p>
            <a:pPr>
              <a:defRPr/>
            </a:pPr>
            <a:r>
              <a:rPr lang="en-US" b="1" dirty="0"/>
              <a:t>Review</a:t>
            </a:r>
            <a:r>
              <a:rPr lang="en-US" dirty="0"/>
              <a:t> how good records help taxpayers:</a:t>
            </a:r>
          </a:p>
          <a:p>
            <a:pPr marL="174689" indent="-174689">
              <a:buFont typeface="Arial" pitchFamily="34" charset="0"/>
              <a:buChar char="•"/>
              <a:defRPr/>
            </a:pPr>
            <a:r>
              <a:rPr lang="en-US" dirty="0"/>
              <a:t>Monitor the progress of their business</a:t>
            </a:r>
          </a:p>
          <a:p>
            <a:pPr marL="174689" indent="-174689">
              <a:buFont typeface="Arial" pitchFamily="34" charset="0"/>
              <a:buChar char="•"/>
              <a:defRPr/>
            </a:pPr>
            <a:r>
              <a:rPr lang="en-US" dirty="0" smtClean="0"/>
              <a:t>Prepare their financial statements</a:t>
            </a:r>
          </a:p>
          <a:p>
            <a:pPr marL="174689" indent="-174689">
              <a:buFont typeface="Arial" pitchFamily="34" charset="0"/>
              <a:buChar char="•"/>
              <a:defRPr/>
            </a:pPr>
            <a:r>
              <a:rPr lang="en-US" dirty="0" smtClean="0"/>
              <a:t>Identify </a:t>
            </a:r>
            <a:r>
              <a:rPr lang="en-US" dirty="0"/>
              <a:t>source of receipts</a:t>
            </a:r>
          </a:p>
          <a:p>
            <a:pPr marL="174689" indent="-174689">
              <a:buFont typeface="Arial" pitchFamily="34" charset="0"/>
              <a:buChar char="•"/>
              <a:defRPr/>
            </a:pPr>
            <a:r>
              <a:rPr lang="en-US" dirty="0"/>
              <a:t>Keep track of deductible expenses</a:t>
            </a:r>
          </a:p>
          <a:p>
            <a:pPr marL="174689" indent="-174689">
              <a:buFont typeface="Arial" pitchFamily="34" charset="0"/>
              <a:buChar char="•"/>
              <a:defRPr/>
            </a:pPr>
            <a:r>
              <a:rPr lang="en-US" dirty="0"/>
              <a:t>Prepare tax returns</a:t>
            </a:r>
          </a:p>
          <a:p>
            <a:pPr marL="174689" indent="-174689">
              <a:buFont typeface="Arial" pitchFamily="34" charset="0"/>
              <a:buChar char="•"/>
              <a:defRPr/>
            </a:pPr>
            <a:r>
              <a:rPr lang="en-US" dirty="0"/>
              <a:t>Support items reported on tax returns</a:t>
            </a:r>
          </a:p>
          <a:p>
            <a:pPr>
              <a:buFont typeface="Arial" pitchFamily="34" charset="0"/>
              <a:buNone/>
              <a:defRPr/>
            </a:pPr>
            <a:r>
              <a:rPr lang="en-US" b="1" dirty="0"/>
              <a:t>Ask</a:t>
            </a:r>
            <a:r>
              <a:rPr lang="en-US" dirty="0"/>
              <a:t>: What are examples of business-related supporting documents? </a:t>
            </a:r>
          </a:p>
          <a:p>
            <a:pPr>
              <a:buFont typeface="Arial" pitchFamily="34" charset="0"/>
              <a:buNone/>
              <a:defRPr/>
            </a:pPr>
            <a:r>
              <a:rPr lang="en-US" b="1" dirty="0"/>
              <a:t>Answers include</a:t>
            </a:r>
            <a:r>
              <a:rPr lang="en-US" dirty="0"/>
              <a:t>: Sales slips, paid bills, invoices, receipts, deposit slips, canceled checks</a:t>
            </a: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764" indent="-289710">
              <a:spcBef>
                <a:spcPct val="30000"/>
              </a:spcBef>
              <a:defRPr sz="1200">
                <a:solidFill>
                  <a:schemeClr val="tx1"/>
                </a:solidFill>
                <a:latin typeface="Calibri" pitchFamily="34" charset="0"/>
              </a:defRPr>
            </a:lvl2pPr>
            <a:lvl3pPr marL="1163561" indent="-231452">
              <a:spcBef>
                <a:spcPct val="30000"/>
              </a:spcBef>
              <a:defRPr sz="1200">
                <a:solidFill>
                  <a:schemeClr val="tx1"/>
                </a:solidFill>
                <a:latin typeface="Calibri" pitchFamily="34" charset="0"/>
              </a:defRPr>
            </a:lvl3pPr>
            <a:lvl4pPr marL="1629615" indent="-231452">
              <a:spcBef>
                <a:spcPct val="30000"/>
              </a:spcBef>
              <a:defRPr sz="1200">
                <a:solidFill>
                  <a:schemeClr val="tx1"/>
                </a:solidFill>
                <a:latin typeface="Calibri" pitchFamily="34" charset="0"/>
              </a:defRPr>
            </a:lvl4pPr>
            <a:lvl5pPr marL="2095669" indent="-231452">
              <a:spcBef>
                <a:spcPct val="30000"/>
              </a:spcBef>
              <a:defRPr sz="1200">
                <a:solidFill>
                  <a:schemeClr val="tx1"/>
                </a:solidFill>
                <a:latin typeface="Calibri" pitchFamily="34" charset="0"/>
              </a:defRPr>
            </a:lvl5pPr>
            <a:lvl6pPr marL="2549128" indent="-231452" eaLnBrk="0" fontAlgn="base" hangingPunct="0">
              <a:spcBef>
                <a:spcPct val="30000"/>
              </a:spcBef>
              <a:spcAft>
                <a:spcPct val="0"/>
              </a:spcAft>
              <a:defRPr sz="1200">
                <a:solidFill>
                  <a:schemeClr val="tx1"/>
                </a:solidFill>
                <a:latin typeface="Calibri" pitchFamily="34" charset="0"/>
              </a:defRPr>
            </a:lvl6pPr>
            <a:lvl7pPr marL="3002585" indent="-231452" eaLnBrk="0" fontAlgn="base" hangingPunct="0">
              <a:spcBef>
                <a:spcPct val="30000"/>
              </a:spcBef>
              <a:spcAft>
                <a:spcPct val="0"/>
              </a:spcAft>
              <a:defRPr sz="1200">
                <a:solidFill>
                  <a:schemeClr val="tx1"/>
                </a:solidFill>
                <a:latin typeface="Calibri" pitchFamily="34" charset="0"/>
              </a:defRPr>
            </a:lvl7pPr>
            <a:lvl8pPr marL="3456043" indent="-231452" eaLnBrk="0" fontAlgn="base" hangingPunct="0">
              <a:spcBef>
                <a:spcPct val="30000"/>
              </a:spcBef>
              <a:spcAft>
                <a:spcPct val="0"/>
              </a:spcAft>
              <a:defRPr sz="1200">
                <a:solidFill>
                  <a:schemeClr val="tx1"/>
                </a:solidFill>
                <a:latin typeface="Calibri" pitchFamily="34" charset="0"/>
              </a:defRPr>
            </a:lvl8pPr>
            <a:lvl9pPr marL="3909502" indent="-231452" eaLnBrk="0" fontAlgn="base" hangingPunct="0">
              <a:spcBef>
                <a:spcPct val="30000"/>
              </a:spcBef>
              <a:spcAft>
                <a:spcPct val="0"/>
              </a:spcAft>
              <a:defRPr sz="1200">
                <a:solidFill>
                  <a:schemeClr val="tx1"/>
                </a:solidFill>
                <a:latin typeface="Calibri" pitchFamily="34" charset="0"/>
              </a:defRPr>
            </a:lvl9pPr>
          </a:lstStyle>
          <a:p>
            <a:pPr>
              <a:spcBef>
                <a:spcPct val="0"/>
              </a:spcBef>
            </a:pPr>
            <a:fld id="{26854689-E347-4EA7-A82F-93FA320E491E}" type="slidenum">
              <a:rPr lang="en-US" altLang="en-US">
                <a:solidFill>
                  <a:srgbClr val="000000"/>
                </a:solidFill>
                <a:ea typeface="MS PGothic" pitchFamily="34" charset="-128"/>
              </a:rPr>
              <a:pPr>
                <a:spcBef>
                  <a:spcPct val="0"/>
                </a:spcBef>
              </a:pPr>
              <a:t>6</a:t>
            </a:fld>
            <a:endParaRPr lang="en-US" altLang="en-US" dirty="0">
              <a:solidFill>
                <a:srgbClr val="000000"/>
              </a:solidFill>
              <a:ea typeface="MS PGothic" pitchFamily="34" charset="-128"/>
            </a:endParaRPr>
          </a:p>
        </p:txBody>
      </p:sp>
      <p:sp>
        <p:nvSpPr>
          <p:cNvPr id="2" name="Date Placeholder 1"/>
          <p:cNvSpPr>
            <a:spLocks noGrp="1"/>
          </p:cNvSpPr>
          <p:nvPr>
            <p:ph type="dt" idx="10"/>
          </p:nvPr>
        </p:nvSpPr>
        <p:spPr/>
        <p:txBody>
          <a:bodyPr/>
          <a:lstStyle/>
          <a:p>
            <a:fld id="{D3DCCB38-3223-42C0-BD3F-E212FD8D6B12}" type="datetime1">
              <a:rPr lang="en-US" smtClean="0"/>
              <a:pPr/>
              <a:t>12/26/18</a:t>
            </a:fld>
            <a:endParaRPr lang="en-US" dirty="0"/>
          </a:p>
        </p:txBody>
      </p:sp>
      <p:sp>
        <p:nvSpPr>
          <p:cNvPr id="3" name="Header Placeholder 2"/>
          <p:cNvSpPr>
            <a:spLocks noGrp="1"/>
          </p:cNvSpPr>
          <p:nvPr>
            <p:ph type="hdr" sz="quarter" idx="11"/>
          </p:nvPr>
        </p:nvSpPr>
        <p:spPr/>
        <p:txBody>
          <a:bodyPr/>
          <a:lstStyle/>
          <a:p>
            <a:r>
              <a:rPr lang="en-US"/>
              <a:t>Business Income 2017 TY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57487143"/>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xfrm>
            <a:off x="407988" y="696913"/>
            <a:ext cx="6196012" cy="3486150"/>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marL="173196" indent="-173196">
              <a:spcBef>
                <a:spcPct val="0"/>
              </a:spcBef>
              <a:buFontTx/>
              <a:buChar char="•"/>
            </a:pPr>
            <a:endParaRPr lang="en-US" altLang="en-US" dirty="0"/>
          </a:p>
        </p:txBody>
      </p:sp>
      <p:sp>
        <p:nvSpPr>
          <p:cNvPr id="89092"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764" indent="-289710">
              <a:spcBef>
                <a:spcPct val="30000"/>
              </a:spcBef>
              <a:defRPr sz="1200">
                <a:solidFill>
                  <a:schemeClr val="tx1"/>
                </a:solidFill>
                <a:latin typeface="Calibri" pitchFamily="34" charset="0"/>
              </a:defRPr>
            </a:lvl2pPr>
            <a:lvl3pPr marL="1163561" indent="-231452">
              <a:spcBef>
                <a:spcPct val="30000"/>
              </a:spcBef>
              <a:defRPr sz="1200">
                <a:solidFill>
                  <a:schemeClr val="tx1"/>
                </a:solidFill>
                <a:latin typeface="Calibri" pitchFamily="34" charset="0"/>
              </a:defRPr>
            </a:lvl3pPr>
            <a:lvl4pPr marL="1629615" indent="-231452">
              <a:spcBef>
                <a:spcPct val="30000"/>
              </a:spcBef>
              <a:defRPr sz="1200">
                <a:solidFill>
                  <a:schemeClr val="tx1"/>
                </a:solidFill>
                <a:latin typeface="Calibri" pitchFamily="34" charset="0"/>
              </a:defRPr>
            </a:lvl4pPr>
            <a:lvl5pPr marL="2095669" indent="-231452">
              <a:spcBef>
                <a:spcPct val="30000"/>
              </a:spcBef>
              <a:defRPr sz="1200">
                <a:solidFill>
                  <a:schemeClr val="tx1"/>
                </a:solidFill>
                <a:latin typeface="Calibri" pitchFamily="34" charset="0"/>
              </a:defRPr>
            </a:lvl5pPr>
            <a:lvl6pPr marL="2549128" indent="-231452" eaLnBrk="0" fontAlgn="base" hangingPunct="0">
              <a:spcBef>
                <a:spcPct val="30000"/>
              </a:spcBef>
              <a:spcAft>
                <a:spcPct val="0"/>
              </a:spcAft>
              <a:defRPr sz="1200">
                <a:solidFill>
                  <a:schemeClr val="tx1"/>
                </a:solidFill>
                <a:latin typeface="Calibri" pitchFamily="34" charset="0"/>
              </a:defRPr>
            </a:lvl6pPr>
            <a:lvl7pPr marL="3002585" indent="-231452" eaLnBrk="0" fontAlgn="base" hangingPunct="0">
              <a:spcBef>
                <a:spcPct val="30000"/>
              </a:spcBef>
              <a:spcAft>
                <a:spcPct val="0"/>
              </a:spcAft>
              <a:defRPr sz="1200">
                <a:solidFill>
                  <a:schemeClr val="tx1"/>
                </a:solidFill>
                <a:latin typeface="Calibri" pitchFamily="34" charset="0"/>
              </a:defRPr>
            </a:lvl7pPr>
            <a:lvl8pPr marL="3456043" indent="-231452" eaLnBrk="0" fontAlgn="base" hangingPunct="0">
              <a:spcBef>
                <a:spcPct val="30000"/>
              </a:spcBef>
              <a:spcAft>
                <a:spcPct val="0"/>
              </a:spcAft>
              <a:defRPr sz="1200">
                <a:solidFill>
                  <a:schemeClr val="tx1"/>
                </a:solidFill>
                <a:latin typeface="Calibri" pitchFamily="34" charset="0"/>
              </a:defRPr>
            </a:lvl8pPr>
            <a:lvl9pPr marL="3909502" indent="-231452" eaLnBrk="0" fontAlgn="base" hangingPunct="0">
              <a:spcBef>
                <a:spcPct val="30000"/>
              </a:spcBef>
              <a:spcAft>
                <a:spcPct val="0"/>
              </a:spcAft>
              <a:defRPr sz="1200">
                <a:solidFill>
                  <a:schemeClr val="tx1"/>
                </a:solidFill>
                <a:latin typeface="Calibri" pitchFamily="34" charset="0"/>
              </a:defRPr>
            </a:lvl9pPr>
          </a:lstStyle>
          <a:p>
            <a:pPr>
              <a:spcBef>
                <a:spcPct val="0"/>
              </a:spcBef>
            </a:pPr>
            <a:fld id="{CA4D19CA-D11A-4C90-A2C1-35ED1DBF27E6}" type="slidenum">
              <a:rPr lang="en-US" altLang="en-US">
                <a:solidFill>
                  <a:srgbClr val="000000"/>
                </a:solidFill>
                <a:ea typeface="MS PGothic" pitchFamily="34" charset="-128"/>
              </a:rPr>
              <a:pPr>
                <a:spcBef>
                  <a:spcPct val="0"/>
                </a:spcBef>
              </a:pPr>
              <a:t>7</a:t>
            </a:fld>
            <a:endParaRPr lang="en-US" altLang="en-US" dirty="0">
              <a:solidFill>
                <a:srgbClr val="000000"/>
              </a:solidFill>
              <a:ea typeface="MS PGothic" pitchFamily="34" charset="-128"/>
            </a:endParaRPr>
          </a:p>
        </p:txBody>
      </p:sp>
      <p:sp>
        <p:nvSpPr>
          <p:cNvPr id="2" name="Date Placeholder 1"/>
          <p:cNvSpPr>
            <a:spLocks noGrp="1"/>
          </p:cNvSpPr>
          <p:nvPr>
            <p:ph type="dt" idx="10"/>
          </p:nvPr>
        </p:nvSpPr>
        <p:spPr/>
        <p:txBody>
          <a:bodyPr/>
          <a:lstStyle/>
          <a:p>
            <a:fld id="{B6F2CB8B-9A94-40BA-BFEF-4DCB6146AA7A}" type="datetime1">
              <a:rPr lang="en-US" smtClean="0"/>
              <a:pPr/>
              <a:t>12/26/18</a:t>
            </a:fld>
            <a:endParaRPr lang="en-US" dirty="0"/>
          </a:p>
        </p:txBody>
      </p:sp>
      <p:sp>
        <p:nvSpPr>
          <p:cNvPr id="3" name="Header Placeholder 2"/>
          <p:cNvSpPr>
            <a:spLocks noGrp="1"/>
          </p:cNvSpPr>
          <p:nvPr>
            <p:ph type="hdr" sz="quarter" idx="11"/>
          </p:nvPr>
        </p:nvSpPr>
        <p:spPr/>
        <p:txBody>
          <a:bodyPr/>
          <a:lstStyle/>
          <a:p>
            <a:r>
              <a:rPr lang="en-US"/>
              <a:t>Business Income 2017 TY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88008983"/>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xfrm>
            <a:off x="407988" y="696913"/>
            <a:ext cx="6196012" cy="3486150"/>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marL="173196" indent="-173196">
              <a:spcBef>
                <a:spcPct val="0"/>
              </a:spcBef>
              <a:buFontTx/>
              <a:buChar char="•"/>
            </a:pPr>
            <a:endParaRPr lang="en-US" altLang="en-US" dirty="0"/>
          </a:p>
        </p:txBody>
      </p:sp>
      <p:sp>
        <p:nvSpPr>
          <p:cNvPr id="90116"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764" indent="-289710">
              <a:spcBef>
                <a:spcPct val="30000"/>
              </a:spcBef>
              <a:defRPr sz="1200">
                <a:solidFill>
                  <a:schemeClr val="tx1"/>
                </a:solidFill>
                <a:latin typeface="Calibri" pitchFamily="34" charset="0"/>
              </a:defRPr>
            </a:lvl2pPr>
            <a:lvl3pPr marL="1163561" indent="-231452">
              <a:spcBef>
                <a:spcPct val="30000"/>
              </a:spcBef>
              <a:defRPr sz="1200">
                <a:solidFill>
                  <a:schemeClr val="tx1"/>
                </a:solidFill>
                <a:latin typeface="Calibri" pitchFamily="34" charset="0"/>
              </a:defRPr>
            </a:lvl3pPr>
            <a:lvl4pPr marL="1629615" indent="-231452">
              <a:spcBef>
                <a:spcPct val="30000"/>
              </a:spcBef>
              <a:defRPr sz="1200">
                <a:solidFill>
                  <a:schemeClr val="tx1"/>
                </a:solidFill>
                <a:latin typeface="Calibri" pitchFamily="34" charset="0"/>
              </a:defRPr>
            </a:lvl4pPr>
            <a:lvl5pPr marL="2095669" indent="-231452">
              <a:spcBef>
                <a:spcPct val="30000"/>
              </a:spcBef>
              <a:defRPr sz="1200">
                <a:solidFill>
                  <a:schemeClr val="tx1"/>
                </a:solidFill>
                <a:latin typeface="Calibri" pitchFamily="34" charset="0"/>
              </a:defRPr>
            </a:lvl5pPr>
            <a:lvl6pPr marL="2549128" indent="-231452" eaLnBrk="0" fontAlgn="base" hangingPunct="0">
              <a:spcBef>
                <a:spcPct val="30000"/>
              </a:spcBef>
              <a:spcAft>
                <a:spcPct val="0"/>
              </a:spcAft>
              <a:defRPr sz="1200">
                <a:solidFill>
                  <a:schemeClr val="tx1"/>
                </a:solidFill>
                <a:latin typeface="Calibri" pitchFamily="34" charset="0"/>
              </a:defRPr>
            </a:lvl6pPr>
            <a:lvl7pPr marL="3002585" indent="-231452" eaLnBrk="0" fontAlgn="base" hangingPunct="0">
              <a:spcBef>
                <a:spcPct val="30000"/>
              </a:spcBef>
              <a:spcAft>
                <a:spcPct val="0"/>
              </a:spcAft>
              <a:defRPr sz="1200">
                <a:solidFill>
                  <a:schemeClr val="tx1"/>
                </a:solidFill>
                <a:latin typeface="Calibri" pitchFamily="34" charset="0"/>
              </a:defRPr>
            </a:lvl7pPr>
            <a:lvl8pPr marL="3456043" indent="-231452" eaLnBrk="0" fontAlgn="base" hangingPunct="0">
              <a:spcBef>
                <a:spcPct val="30000"/>
              </a:spcBef>
              <a:spcAft>
                <a:spcPct val="0"/>
              </a:spcAft>
              <a:defRPr sz="1200">
                <a:solidFill>
                  <a:schemeClr val="tx1"/>
                </a:solidFill>
                <a:latin typeface="Calibri" pitchFamily="34" charset="0"/>
              </a:defRPr>
            </a:lvl8pPr>
            <a:lvl9pPr marL="3909502" indent="-231452" eaLnBrk="0" fontAlgn="base" hangingPunct="0">
              <a:spcBef>
                <a:spcPct val="30000"/>
              </a:spcBef>
              <a:spcAft>
                <a:spcPct val="0"/>
              </a:spcAft>
              <a:defRPr sz="1200">
                <a:solidFill>
                  <a:schemeClr val="tx1"/>
                </a:solidFill>
                <a:latin typeface="Calibri" pitchFamily="34" charset="0"/>
              </a:defRPr>
            </a:lvl9pPr>
          </a:lstStyle>
          <a:p>
            <a:pPr>
              <a:spcBef>
                <a:spcPct val="0"/>
              </a:spcBef>
            </a:pPr>
            <a:fld id="{E11C10F2-C639-4486-9156-E3CD0A1A945B}" type="slidenum">
              <a:rPr lang="en-US" altLang="en-US">
                <a:solidFill>
                  <a:srgbClr val="000000"/>
                </a:solidFill>
                <a:ea typeface="MS PGothic" pitchFamily="34" charset="-128"/>
              </a:rPr>
              <a:pPr>
                <a:spcBef>
                  <a:spcPct val="0"/>
                </a:spcBef>
              </a:pPr>
              <a:t>8</a:t>
            </a:fld>
            <a:endParaRPr lang="en-US" altLang="en-US" dirty="0">
              <a:solidFill>
                <a:srgbClr val="000000"/>
              </a:solidFill>
              <a:ea typeface="MS PGothic" pitchFamily="34" charset="-128"/>
            </a:endParaRPr>
          </a:p>
        </p:txBody>
      </p:sp>
      <p:sp>
        <p:nvSpPr>
          <p:cNvPr id="2" name="Date Placeholder 1"/>
          <p:cNvSpPr>
            <a:spLocks noGrp="1"/>
          </p:cNvSpPr>
          <p:nvPr>
            <p:ph type="dt" idx="10"/>
          </p:nvPr>
        </p:nvSpPr>
        <p:spPr/>
        <p:txBody>
          <a:bodyPr/>
          <a:lstStyle/>
          <a:p>
            <a:fld id="{81D0F0EB-52FA-4EB9-B34A-618D73187002}" type="datetime1">
              <a:rPr lang="en-US" smtClean="0"/>
              <a:pPr/>
              <a:t>12/26/18</a:t>
            </a:fld>
            <a:endParaRPr lang="en-US" dirty="0"/>
          </a:p>
        </p:txBody>
      </p:sp>
      <p:sp>
        <p:nvSpPr>
          <p:cNvPr id="3" name="Header Placeholder 2"/>
          <p:cNvSpPr>
            <a:spLocks noGrp="1"/>
          </p:cNvSpPr>
          <p:nvPr>
            <p:ph type="hdr" sz="quarter" idx="11"/>
          </p:nvPr>
        </p:nvSpPr>
        <p:spPr/>
        <p:txBody>
          <a:bodyPr/>
          <a:lstStyle/>
          <a:p>
            <a:r>
              <a:rPr lang="en-US"/>
              <a:t>Business Income 2017 TY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80522867"/>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xfrm>
            <a:off x="407988" y="696913"/>
            <a:ext cx="6196012" cy="3486150"/>
          </a:xfrm>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pPr marL="173196" indent="-173196">
              <a:spcBef>
                <a:spcPct val="0"/>
              </a:spcBef>
              <a:buFontTx/>
              <a:buChar char="•"/>
            </a:pPr>
            <a:r>
              <a:rPr lang="en-US" altLang="en-US" b="1" dirty="0"/>
              <a:t>Depreciation – The cost of items that are expected to last more than a year should be spread over a period of years rather than deducted in the year of purchase.</a:t>
            </a:r>
          </a:p>
          <a:p>
            <a:pPr marL="628842" lvl="1" indent="-173196">
              <a:spcBef>
                <a:spcPct val="0"/>
              </a:spcBef>
              <a:buFontTx/>
              <a:buChar char="•"/>
            </a:pPr>
            <a:r>
              <a:rPr lang="en-US" altLang="en-US" b="1" dirty="0"/>
              <a:t>If the taxpayers have such a cost, they should be referred to a professional tax preparer. OOS</a:t>
            </a:r>
          </a:p>
          <a:p>
            <a:pPr marL="173196" indent="-173196">
              <a:spcBef>
                <a:spcPct val="0"/>
              </a:spcBef>
              <a:buFontTx/>
              <a:buChar char="•"/>
            </a:pPr>
            <a:r>
              <a:rPr lang="en-US" altLang="en-US" b="1" dirty="0"/>
              <a:t>An “asset” is any item whose life expectancy is more than one year</a:t>
            </a:r>
          </a:p>
          <a:p>
            <a:pPr marL="639250" lvl="1" indent="-173196">
              <a:spcBef>
                <a:spcPct val="0"/>
              </a:spcBef>
              <a:buFontTx/>
              <a:buChar char="•"/>
            </a:pPr>
            <a:r>
              <a:rPr lang="en-US" altLang="en-US" b="1" dirty="0"/>
              <a:t>There is a limited write-off of business assets, but it requires form 4562 to be filed</a:t>
            </a:r>
          </a:p>
          <a:p>
            <a:pPr marL="639250" lvl="1" indent="-173196">
              <a:spcBef>
                <a:spcPct val="0"/>
              </a:spcBef>
              <a:buFontTx/>
              <a:buChar char="•"/>
            </a:pPr>
            <a:r>
              <a:rPr lang="en-US" altLang="en-US" b="1" dirty="0"/>
              <a:t>Asset write-off: An election is available to immediately write off qualifying assets. Taxpayers who wish to write off assets should be referred to a professional tax preparer. OOS</a:t>
            </a:r>
          </a:p>
          <a:p>
            <a:pPr marL="173196" indent="-173196">
              <a:spcBef>
                <a:spcPct val="0"/>
              </a:spcBef>
              <a:buFontTx/>
              <a:buChar char="•"/>
            </a:pPr>
            <a:r>
              <a:rPr lang="en-US" altLang="en-US" b="1" dirty="0"/>
              <a:t>Stress: It is important to identify whether there are business assets to properly assess whether the return is in scope</a:t>
            </a:r>
          </a:p>
        </p:txBody>
      </p:sp>
      <p:sp>
        <p:nvSpPr>
          <p:cNvPr id="91140"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764" indent="-289710">
              <a:spcBef>
                <a:spcPct val="30000"/>
              </a:spcBef>
              <a:defRPr sz="1200">
                <a:solidFill>
                  <a:schemeClr val="tx1"/>
                </a:solidFill>
                <a:latin typeface="Calibri" pitchFamily="34" charset="0"/>
              </a:defRPr>
            </a:lvl2pPr>
            <a:lvl3pPr marL="1163561" indent="-231452">
              <a:spcBef>
                <a:spcPct val="30000"/>
              </a:spcBef>
              <a:defRPr sz="1200">
                <a:solidFill>
                  <a:schemeClr val="tx1"/>
                </a:solidFill>
                <a:latin typeface="Calibri" pitchFamily="34" charset="0"/>
              </a:defRPr>
            </a:lvl3pPr>
            <a:lvl4pPr marL="1629615" indent="-231452">
              <a:spcBef>
                <a:spcPct val="30000"/>
              </a:spcBef>
              <a:defRPr sz="1200">
                <a:solidFill>
                  <a:schemeClr val="tx1"/>
                </a:solidFill>
                <a:latin typeface="Calibri" pitchFamily="34" charset="0"/>
              </a:defRPr>
            </a:lvl4pPr>
            <a:lvl5pPr marL="2095669" indent="-231452">
              <a:spcBef>
                <a:spcPct val="30000"/>
              </a:spcBef>
              <a:defRPr sz="1200">
                <a:solidFill>
                  <a:schemeClr val="tx1"/>
                </a:solidFill>
                <a:latin typeface="Calibri" pitchFamily="34" charset="0"/>
              </a:defRPr>
            </a:lvl5pPr>
            <a:lvl6pPr marL="2549128" indent="-231452" eaLnBrk="0" fontAlgn="base" hangingPunct="0">
              <a:spcBef>
                <a:spcPct val="30000"/>
              </a:spcBef>
              <a:spcAft>
                <a:spcPct val="0"/>
              </a:spcAft>
              <a:defRPr sz="1200">
                <a:solidFill>
                  <a:schemeClr val="tx1"/>
                </a:solidFill>
                <a:latin typeface="Calibri" pitchFamily="34" charset="0"/>
              </a:defRPr>
            </a:lvl6pPr>
            <a:lvl7pPr marL="3002585" indent="-231452" eaLnBrk="0" fontAlgn="base" hangingPunct="0">
              <a:spcBef>
                <a:spcPct val="30000"/>
              </a:spcBef>
              <a:spcAft>
                <a:spcPct val="0"/>
              </a:spcAft>
              <a:defRPr sz="1200">
                <a:solidFill>
                  <a:schemeClr val="tx1"/>
                </a:solidFill>
                <a:latin typeface="Calibri" pitchFamily="34" charset="0"/>
              </a:defRPr>
            </a:lvl7pPr>
            <a:lvl8pPr marL="3456043" indent="-231452" eaLnBrk="0" fontAlgn="base" hangingPunct="0">
              <a:spcBef>
                <a:spcPct val="30000"/>
              </a:spcBef>
              <a:spcAft>
                <a:spcPct val="0"/>
              </a:spcAft>
              <a:defRPr sz="1200">
                <a:solidFill>
                  <a:schemeClr val="tx1"/>
                </a:solidFill>
                <a:latin typeface="Calibri" pitchFamily="34" charset="0"/>
              </a:defRPr>
            </a:lvl8pPr>
            <a:lvl9pPr marL="3909502" indent="-231452" eaLnBrk="0" fontAlgn="base" hangingPunct="0">
              <a:spcBef>
                <a:spcPct val="30000"/>
              </a:spcBef>
              <a:spcAft>
                <a:spcPct val="0"/>
              </a:spcAft>
              <a:defRPr sz="1200">
                <a:solidFill>
                  <a:schemeClr val="tx1"/>
                </a:solidFill>
                <a:latin typeface="Calibri" pitchFamily="34" charset="0"/>
              </a:defRPr>
            </a:lvl9pPr>
          </a:lstStyle>
          <a:p>
            <a:pPr>
              <a:spcBef>
                <a:spcPct val="0"/>
              </a:spcBef>
            </a:pPr>
            <a:fld id="{3D95CF17-D272-4191-B950-EE54320490E2}" type="slidenum">
              <a:rPr lang="en-US" altLang="en-US">
                <a:solidFill>
                  <a:srgbClr val="000000"/>
                </a:solidFill>
                <a:ea typeface="MS PGothic" pitchFamily="34" charset="-128"/>
              </a:rPr>
              <a:pPr>
                <a:spcBef>
                  <a:spcPct val="0"/>
                </a:spcBef>
              </a:pPr>
              <a:t>9</a:t>
            </a:fld>
            <a:endParaRPr lang="en-US" altLang="en-US" dirty="0">
              <a:solidFill>
                <a:srgbClr val="000000"/>
              </a:solidFill>
              <a:ea typeface="MS PGothic" pitchFamily="34" charset="-128"/>
            </a:endParaRPr>
          </a:p>
        </p:txBody>
      </p:sp>
      <p:sp>
        <p:nvSpPr>
          <p:cNvPr id="2" name="Date Placeholder 1"/>
          <p:cNvSpPr>
            <a:spLocks noGrp="1"/>
          </p:cNvSpPr>
          <p:nvPr>
            <p:ph type="dt" idx="10"/>
          </p:nvPr>
        </p:nvSpPr>
        <p:spPr/>
        <p:txBody>
          <a:bodyPr/>
          <a:lstStyle/>
          <a:p>
            <a:fld id="{EEEAD0D2-E0CE-4A53-B0A2-F0EAD8490F23}" type="datetime1">
              <a:rPr lang="en-US" smtClean="0"/>
              <a:pPr/>
              <a:t>12/26/18</a:t>
            </a:fld>
            <a:endParaRPr lang="en-US" dirty="0"/>
          </a:p>
        </p:txBody>
      </p:sp>
      <p:sp>
        <p:nvSpPr>
          <p:cNvPr id="3" name="Header Placeholder 2"/>
          <p:cNvSpPr>
            <a:spLocks noGrp="1"/>
          </p:cNvSpPr>
          <p:nvPr>
            <p:ph type="hdr" sz="quarter" idx="11"/>
          </p:nvPr>
        </p:nvSpPr>
        <p:spPr/>
        <p:txBody>
          <a:bodyPr/>
          <a:lstStyle/>
          <a:p>
            <a:r>
              <a:rPr lang="en-US"/>
              <a:t>Business Income 2017 TY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77263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p:spTree>
      <p:nvGrpSpPr>
        <p:cNvPr id="1" name=""/>
        <p:cNvGrpSpPr/>
        <p:nvPr/>
      </p:nvGrpSpPr>
      <p:grpSpPr>
        <a:xfrm>
          <a:off x="0" y="0"/>
          <a:ext cx="0" cy="0"/>
          <a:chOff x="0" y="0"/>
          <a:chExt cx="0" cy="0"/>
        </a:xfrm>
      </p:grpSpPr>
      <p:sp>
        <p:nvSpPr>
          <p:cNvPr id="4" name="Rectangle 3"/>
          <p:cNvSpPr/>
          <p:nvPr/>
        </p:nvSpPr>
        <p:spPr>
          <a:xfrm>
            <a:off x="0" y="-17670"/>
            <a:ext cx="12192000" cy="13271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7" name="Rectangle 6"/>
          <p:cNvSpPr/>
          <p:nvPr/>
        </p:nvSpPr>
        <p:spPr>
          <a:xfrm>
            <a:off x="3" y="1218977"/>
            <a:ext cx="8799444" cy="3901440"/>
          </a:xfrm>
          <a:prstGeom prst="rect">
            <a:avLst/>
          </a:prstGeom>
          <a:solidFill>
            <a:srgbClr val="CF2124"/>
          </a:solidFill>
          <a:ln>
            <a:solidFill>
              <a:srgbClr val="CF212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916503" y="3697339"/>
            <a:ext cx="6966440" cy="1112839"/>
          </a:xfrm>
          <a:prstGeom prst="rect">
            <a:avLst/>
          </a:prstGeom>
        </p:spPr>
        <p:txBody>
          <a:bodyPr anchor="ctr">
            <a:noAutofit/>
          </a:bodyPr>
          <a:lstStyle>
            <a:lvl1pPr marL="0" indent="0" algn="ctr">
              <a:spcBef>
                <a:spcPts val="0"/>
              </a:spcBef>
              <a:buNone/>
              <a:defRPr sz="3200">
                <a:solidFill>
                  <a:schemeClr val="bg1"/>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8" name="Rectangle 7"/>
          <p:cNvSpPr/>
          <p:nvPr/>
        </p:nvSpPr>
        <p:spPr>
          <a:xfrm>
            <a:off x="3" y="5056020"/>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Rectangle 9"/>
          <p:cNvSpPr/>
          <p:nvPr/>
        </p:nvSpPr>
        <p:spPr>
          <a:xfrm>
            <a:off x="2" y="5056019"/>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Title 5"/>
          <p:cNvSpPr>
            <a:spLocks noGrp="1"/>
          </p:cNvSpPr>
          <p:nvPr>
            <p:ph type="title"/>
          </p:nvPr>
        </p:nvSpPr>
        <p:spPr>
          <a:xfrm>
            <a:off x="914456" y="1875512"/>
            <a:ext cx="6970533" cy="1219200"/>
          </a:xfrm>
        </p:spPr>
        <p:txBody>
          <a:bodyPr>
            <a:noAutofit/>
          </a:bodyPr>
          <a:lstStyle>
            <a:lvl1pPr algn="ctr">
              <a:defRPr sz="4400"/>
            </a:lvl1pPr>
          </a:lstStyle>
          <a:p>
            <a:r>
              <a:rPr lang="en-US" smtClean="0"/>
              <a:t>Click to edit Master title style</a:t>
            </a:r>
            <a:endParaRPr lang="en-US" dirty="0"/>
          </a:p>
        </p:txBody>
      </p:sp>
      <p:sp>
        <p:nvSpPr>
          <p:cNvPr id="9" name="Rectangle 8"/>
          <p:cNvSpPr/>
          <p:nvPr/>
        </p:nvSpPr>
        <p:spPr>
          <a:xfrm>
            <a:off x="1" y="5080552"/>
            <a:ext cx="8802624"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5732637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261979" y="2133600"/>
            <a:ext cx="4876800" cy="3869634"/>
          </a:xfrm>
        </p:spPr>
        <p:txBody>
          <a:bodyPr/>
          <a:lstStyle>
            <a:lvl1pPr>
              <a:defRPr/>
            </a:lvl1pPr>
            <a:lvl2pPr>
              <a:defRPr/>
            </a:lvl2pPr>
            <a:lvl3pPr>
              <a:defRPr/>
            </a:lvl3pPr>
            <a:lvl4pPr>
              <a:defRPr/>
            </a:lvl4pPr>
            <a:lvl5pPr>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6400800" y="2133600"/>
            <a:ext cx="4876800" cy="3869634"/>
          </a:xfrm>
        </p:spPr>
        <p:txBody>
          <a:bodyPr/>
          <a:lstStyle>
            <a:lvl1pPr>
              <a:defRPr/>
            </a:lvl1pPr>
            <a:lvl2pPr>
              <a:defRPr/>
            </a:lvl2pPr>
            <a:lvl3pPr>
              <a:defRPr/>
            </a:lvl3pPr>
            <a:lvl4pPr>
              <a:defRPr/>
            </a:lvl4pPr>
            <a:lvl5pPr>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Title 9"/>
          <p:cNvSpPr>
            <a:spLocks noGrp="1"/>
          </p:cNvSpPr>
          <p:nvPr>
            <p:ph type="title"/>
          </p:nvPr>
        </p:nvSpPr>
        <p:spPr/>
        <p:txBody>
          <a:bodyPr/>
          <a:lstStyle>
            <a:lvl1pPr>
              <a:defRPr/>
            </a:lvl1pPr>
          </a:lstStyle>
          <a:p>
            <a:r>
              <a:rPr lang="en-US" dirty="0"/>
              <a:t>Click to edit Master title style</a:t>
            </a:r>
          </a:p>
        </p:txBody>
      </p:sp>
      <p:sp>
        <p:nvSpPr>
          <p:cNvPr id="11" name="Footer Placeholder 10"/>
          <p:cNvSpPr>
            <a:spLocks noGrp="1"/>
          </p:cNvSpPr>
          <p:nvPr>
            <p:ph type="ftr" sz="quarter" idx="10"/>
          </p:nvPr>
        </p:nvSpPr>
        <p:spPr/>
        <p:txBody>
          <a:bodyPr/>
          <a:lstStyle>
            <a:lvl1pPr>
              <a:defRPr/>
            </a:lvl1pPr>
          </a:lstStyle>
          <a:p>
            <a:r>
              <a:rPr lang="en-US" smtClean="0">
                <a:solidFill>
                  <a:prstClr val="black">
                    <a:tint val="75000"/>
                  </a:prstClr>
                </a:solidFill>
              </a:rPr>
              <a:t>NTTC Training – TY2018</a:t>
            </a:r>
            <a:endParaRPr lang="en-US" dirty="0">
              <a:solidFill>
                <a:prstClr val="black">
                  <a:tint val="75000"/>
                </a:prstClr>
              </a:solidFill>
            </a:endParaRPr>
          </a:p>
        </p:txBody>
      </p:sp>
      <p:sp>
        <p:nvSpPr>
          <p:cNvPr id="12" name="Slide Number Placeholder 11"/>
          <p:cNvSpPr>
            <a:spLocks noGrp="1"/>
          </p:cNvSpPr>
          <p:nvPr>
            <p:ph type="sldNum" sz="quarter" idx="11"/>
          </p:nvPr>
        </p:nvSpPr>
        <p:spPr/>
        <p:txBody>
          <a:bodyPr/>
          <a:lstStyle/>
          <a:p>
            <a:fld id="{904548E9-6249-43D8-B9E7-ADE04452238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8302415"/>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Title and Content">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atin typeface="+mn-lt"/>
              </a:defRPr>
            </a:lvl1pPr>
          </a:lstStyle>
          <a:p>
            <a:r>
              <a:rPr lang="en-US" smtClean="0">
                <a:solidFill>
                  <a:prstClr val="black">
                    <a:tint val="75000"/>
                  </a:prstClr>
                </a:solidFill>
              </a:rPr>
              <a:t>NTTC Training – TY2018</a:t>
            </a:r>
            <a:endParaRPr lang="en-US" dirty="0">
              <a:solidFill>
                <a:prstClr val="black">
                  <a:tint val="75000"/>
                </a:prstClr>
              </a:solidFill>
            </a:endParaRPr>
          </a:p>
        </p:txBody>
      </p:sp>
      <p:sp>
        <p:nvSpPr>
          <p:cNvPr id="10" name="Slide Number Placeholder 9"/>
          <p:cNvSpPr>
            <a:spLocks noGrp="1"/>
          </p:cNvSpPr>
          <p:nvPr>
            <p:ph type="sldNum" sz="quarter" idx="11"/>
          </p:nvPr>
        </p:nvSpPr>
        <p:spPr/>
        <p:txBody>
          <a:bodyPr/>
          <a:lstStyle>
            <a:lvl1pPr>
              <a:defRPr>
                <a:latin typeface="+mn-lt"/>
              </a:defRPr>
            </a:lvl1pPr>
          </a:lstStyle>
          <a:p>
            <a:fld id="{904548E9-6249-43D8-B9E7-ADE044522384}" type="slidenum">
              <a:rPr lang="en-US" smtClean="0">
                <a:solidFill>
                  <a:prstClr val="black">
                    <a:tint val="75000"/>
                  </a:prstClr>
                </a:solidFill>
              </a:rPr>
              <a:pPr/>
              <a:t>‹#›</a:t>
            </a:fld>
            <a:endParaRPr lang="en-US" dirty="0">
              <a:solidFill>
                <a:prstClr val="black">
                  <a:tint val="75000"/>
                </a:prstClr>
              </a:solidFill>
            </a:endParaRPr>
          </a:p>
        </p:txBody>
      </p:sp>
      <p:sp>
        <p:nvSpPr>
          <p:cNvPr id="4" name="Content Placeholder 3"/>
          <p:cNvSpPr>
            <a:spLocks noGrp="1"/>
          </p:cNvSpPr>
          <p:nvPr>
            <p:ph sz="quarter" idx="12"/>
          </p:nvPr>
        </p:nvSpPr>
        <p:spPr/>
        <p:txBody>
          <a:bodyPr/>
          <a:lstStyle>
            <a:lvl4pPr marL="1944688" indent="-227013">
              <a:defRPr/>
            </a:lvl4pPr>
            <a:lvl5pPr marL="2397125" indent="-227013">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4804856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wo 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solidFill>
                  <a:prstClr val="black">
                    <a:tint val="75000"/>
                  </a:prstClr>
                </a:solidFill>
              </a:rPr>
              <a:t>NTTC Training – TY2018</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904548E9-6249-43D8-B9E7-ADE044522384}" type="slidenum">
              <a:rPr lang="en-US" smtClean="0">
                <a:solidFill>
                  <a:prstClr val="black">
                    <a:tint val="75000"/>
                  </a:prstClr>
                </a:solidFill>
              </a:rPr>
              <a:pPr/>
              <a:t>‹#›</a:t>
            </a:fld>
            <a:endParaRPr lang="en-US" dirty="0">
              <a:solidFill>
                <a:prstClr val="black">
                  <a:tint val="75000"/>
                </a:prstClr>
              </a:solidFill>
            </a:endParaRPr>
          </a:p>
        </p:txBody>
      </p:sp>
      <p:sp>
        <p:nvSpPr>
          <p:cNvPr id="6" name="Text Placeholder 5"/>
          <p:cNvSpPr>
            <a:spLocks noGrp="1"/>
          </p:cNvSpPr>
          <p:nvPr>
            <p:ph type="body" sz="quarter" idx="15"/>
          </p:nvPr>
        </p:nvSpPr>
        <p:spPr>
          <a:xfrm>
            <a:off x="1282700" y="1754188"/>
            <a:ext cx="4663440" cy="4022725"/>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8" name="Text Placeholder 7"/>
          <p:cNvSpPr>
            <a:spLocks noGrp="1"/>
          </p:cNvSpPr>
          <p:nvPr>
            <p:ph type="body" sz="quarter" idx="16"/>
          </p:nvPr>
        </p:nvSpPr>
        <p:spPr>
          <a:xfrm>
            <a:off x="6396039" y="1754188"/>
            <a:ext cx="4663440" cy="4022725"/>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13641574"/>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p="http://schemas.openxmlformats.org/presentationml/2006/main" xmlns:r="http://schemas.openxmlformats.org/officeDocument/2006/relationships" xmlns:a="http://schemas.openxmlformats.org/drawingml/2006/main" xmlns="">
        <p15:guide id="7" pos="800" userDrawn="1">
          <p15:clr>
            <a:srgbClr val="FBAE40"/>
          </p15:clr>
        </p15:guide>
        <p15:guide id="8" pos="6944" userDrawn="1">
          <p15:clr>
            <a:srgbClr val="FBAE40"/>
          </p15:clr>
        </p15:guide>
        <p15:guide id="9" orient="horz" pos="828" userDrawn="1">
          <p15:clr>
            <a:srgbClr val="FBAE40"/>
          </p15:clr>
        </p15:guide>
        <p15:guide id="10" pos="1067" userDrawn="1">
          <p15:clr>
            <a:srgbClr val="FBAE40"/>
          </p15:clr>
        </p15:guide>
        <p15:guide id="11" pos="9259"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70000" y="1535114"/>
            <a:ext cx="4663440" cy="639763"/>
          </a:xfrm>
          <a:prstGeom prst="rect">
            <a:avLst/>
          </a:prstGeom>
        </p:spPr>
        <p:txBody>
          <a:bodyPr anchor="b"/>
          <a:lstStyle>
            <a:lvl1pPr marL="0" indent="0">
              <a:buNone/>
              <a:defRPr sz="28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6408616" y="1535114"/>
            <a:ext cx="4663440" cy="639763"/>
          </a:xfrm>
          <a:prstGeom prst="rect">
            <a:avLst/>
          </a:prstGeom>
        </p:spPr>
        <p:txBody>
          <a:bodyPr anchor="b">
            <a:noAutofit/>
          </a:bodyPr>
          <a:lstStyle>
            <a:lvl1pPr marL="0" indent="0">
              <a:buNone/>
              <a:defRPr sz="28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solidFill>
                  <a:prstClr val="black">
                    <a:tint val="75000"/>
                  </a:prstClr>
                </a:solidFill>
              </a:rPr>
              <a:t>NTTC Training – TY2018</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904548E9-6249-43D8-B9E7-ADE044522384}" type="slidenum">
              <a:rPr lang="en-US" smtClean="0">
                <a:solidFill>
                  <a:prstClr val="black">
                    <a:tint val="75000"/>
                  </a:prstClr>
                </a:solidFill>
              </a:rPr>
              <a:pPr/>
              <a:t>‹#›</a:t>
            </a:fld>
            <a:endParaRPr lang="en-US" dirty="0">
              <a:solidFill>
                <a:prstClr val="black">
                  <a:tint val="75000"/>
                </a:prstClr>
              </a:solidFill>
            </a:endParaRPr>
          </a:p>
        </p:txBody>
      </p:sp>
      <p:sp>
        <p:nvSpPr>
          <p:cNvPr id="10" name="Text Placeholder 9"/>
          <p:cNvSpPr>
            <a:spLocks noGrp="1"/>
          </p:cNvSpPr>
          <p:nvPr>
            <p:ph type="body" sz="quarter" idx="13"/>
          </p:nvPr>
        </p:nvSpPr>
        <p:spPr>
          <a:xfrm>
            <a:off x="1270001" y="2174876"/>
            <a:ext cx="4664075" cy="3779839"/>
          </a:xfrm>
        </p:spPr>
        <p:txBody>
          <a:bodyPr>
            <a:normAutofit/>
          </a:bodyPr>
          <a:lstStyle>
            <a:lvl1pPr>
              <a:defRPr sz="2800"/>
            </a:lvl1pPr>
            <a:lvl2pPr>
              <a:defRPr sz="2400"/>
            </a:lvl2pPr>
            <a:lvl3pPr>
              <a:defRPr sz="2000"/>
            </a:lvl3pPr>
          </a:lstStyle>
          <a:p>
            <a:pPr lvl="0"/>
            <a:r>
              <a:rPr lang="en-US" smtClean="0"/>
              <a:t>Click to edit Master text styles</a:t>
            </a:r>
          </a:p>
          <a:p>
            <a:pPr lvl="1"/>
            <a:r>
              <a:rPr lang="en-US" smtClean="0"/>
              <a:t>Second level</a:t>
            </a:r>
          </a:p>
          <a:p>
            <a:pPr lvl="2"/>
            <a:r>
              <a:rPr lang="en-US" smtClean="0"/>
              <a:t>Third level</a:t>
            </a:r>
          </a:p>
        </p:txBody>
      </p:sp>
      <p:sp>
        <p:nvSpPr>
          <p:cNvPr id="13" name="Text Placeholder 12"/>
          <p:cNvSpPr>
            <a:spLocks noGrp="1"/>
          </p:cNvSpPr>
          <p:nvPr>
            <p:ph type="body" sz="quarter" idx="14"/>
          </p:nvPr>
        </p:nvSpPr>
        <p:spPr>
          <a:xfrm>
            <a:off x="6408616" y="2174876"/>
            <a:ext cx="4663440" cy="3779839"/>
          </a:xfrm>
        </p:spPr>
        <p:txBody>
          <a:bodyPr>
            <a:normAutofit/>
          </a:bodyPr>
          <a:lstStyle>
            <a:lvl1pPr>
              <a:defRPr sz="2800"/>
            </a:lvl1pPr>
            <a:lvl2pPr>
              <a:defRPr sz="2400"/>
            </a:lvl2pPr>
            <a:lvl3pPr>
              <a:defRPr sz="2000"/>
            </a:lvl3pPr>
          </a:lstStyle>
          <a:p>
            <a:pPr lvl="0"/>
            <a:r>
              <a:rPr lang="en-US" smtClean="0"/>
              <a:t>Click to edit Master text styles</a:t>
            </a:r>
          </a:p>
          <a:p>
            <a:pPr lvl="1"/>
            <a:r>
              <a:rPr lang="en-US" smtClean="0"/>
              <a:t>Second level</a:t>
            </a:r>
          </a:p>
          <a:p>
            <a:pPr lvl="2"/>
            <a:r>
              <a:rPr lang="en-US" smtClean="0"/>
              <a:t>Third level</a:t>
            </a:r>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941736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ext Over">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atin typeface="+mn-lt"/>
              </a:defRPr>
            </a:lvl1pPr>
          </a:lstStyle>
          <a:p>
            <a:r>
              <a:rPr lang="en-US" smtClean="0">
                <a:solidFill>
                  <a:prstClr val="black">
                    <a:tint val="75000"/>
                  </a:prstClr>
                </a:solidFill>
              </a:rPr>
              <a:t>NTTC Training – TY2018</a:t>
            </a:r>
            <a:endParaRPr lang="en-US" dirty="0">
              <a:solidFill>
                <a:prstClr val="black">
                  <a:tint val="75000"/>
                </a:prstClr>
              </a:solidFill>
            </a:endParaRPr>
          </a:p>
        </p:txBody>
      </p:sp>
      <p:sp>
        <p:nvSpPr>
          <p:cNvPr id="10" name="Slide Number Placeholder 9"/>
          <p:cNvSpPr>
            <a:spLocks noGrp="1"/>
          </p:cNvSpPr>
          <p:nvPr>
            <p:ph type="sldNum" sz="quarter" idx="11"/>
          </p:nvPr>
        </p:nvSpPr>
        <p:spPr/>
        <p:txBody>
          <a:bodyPr/>
          <a:lstStyle>
            <a:lvl1pPr>
              <a:defRPr>
                <a:latin typeface="+mn-lt"/>
              </a:defRPr>
            </a:lvl1pPr>
          </a:lstStyle>
          <a:p>
            <a:fld id="{904548E9-6249-43D8-B9E7-ADE044522384}" type="slidenum">
              <a:rPr lang="en-US" smtClean="0">
                <a:solidFill>
                  <a:prstClr val="black">
                    <a:tint val="75000"/>
                  </a:prstClr>
                </a:solidFill>
              </a:rPr>
              <a:pPr/>
              <a:t>‹#›</a:t>
            </a:fld>
            <a:endParaRPr lang="en-US" dirty="0">
              <a:solidFill>
                <a:prstClr val="black">
                  <a:tint val="75000"/>
                </a:prstClr>
              </a:solidFill>
            </a:endParaRPr>
          </a:p>
        </p:txBody>
      </p:sp>
      <p:sp>
        <p:nvSpPr>
          <p:cNvPr id="4" name="Content Placeholder 3"/>
          <p:cNvSpPr>
            <a:spLocks noGrp="1"/>
          </p:cNvSpPr>
          <p:nvPr>
            <p:ph sz="quarter" idx="12"/>
          </p:nvPr>
        </p:nvSpPr>
        <p:spPr>
          <a:xfrm>
            <a:off x="1278833" y="1761434"/>
            <a:ext cx="9753600" cy="2221287"/>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7" name="Content Placeholder 6"/>
          <p:cNvSpPr>
            <a:spLocks noGrp="1"/>
          </p:cNvSpPr>
          <p:nvPr>
            <p:ph sz="quarter" idx="13"/>
          </p:nvPr>
        </p:nvSpPr>
        <p:spPr>
          <a:xfrm>
            <a:off x="1278467" y="4108451"/>
            <a:ext cx="9753600" cy="1780116"/>
          </a:xfrm>
        </p:spPr>
        <p:txBody>
          <a:body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264671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solidFill>
                  <a:prstClr val="black">
                    <a:tint val="75000"/>
                  </a:prstClr>
                </a:solidFill>
              </a:rPr>
              <a:t>NTTC Training – TY2018</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904548E9-6249-43D8-B9E7-ADE044522384}" type="slidenum">
              <a:rPr lang="en-US" smtClean="0">
                <a:solidFill>
                  <a:prstClr val="black">
                    <a:tint val="75000"/>
                  </a:prstClr>
                </a:solidFill>
              </a:rPr>
              <a:pPr/>
              <a:t>‹#›</a:t>
            </a:fld>
            <a:endParaRPr lang="en-US" dirty="0">
              <a:solidFill>
                <a:prstClr val="black">
                  <a:tint val="75000"/>
                </a:prstClr>
              </a:solidFill>
            </a:endParaRPr>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90580874"/>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p="http://schemas.openxmlformats.org/presentationml/2006/main" xmlns:r="http://schemas.openxmlformats.org/officeDocument/2006/relationships" xmlns:a="http://schemas.openxmlformats.org/drawingml/2006/main" xmlns="">
        <p15:guide id="7" pos="800" userDrawn="1">
          <p15:clr>
            <a:srgbClr val="FBAE40"/>
          </p15:clr>
        </p15:guide>
        <p15:guide id="8" pos="6944" userDrawn="1">
          <p15:clr>
            <a:srgbClr val="FBAE40"/>
          </p15:clr>
        </p15:guide>
        <p15:guide id="9" orient="horz" pos="828" userDrawn="1">
          <p15:clr>
            <a:srgbClr val="FBAE40"/>
          </p15:clr>
        </p15:guide>
        <p15:guide id="10" pos="1067" userDrawn="1">
          <p15:clr>
            <a:srgbClr val="FBAE40"/>
          </p15:clr>
        </p15:guide>
        <p15:guide id="11" pos="9259"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solidFill>
                  <a:prstClr val="black">
                    <a:tint val="75000"/>
                  </a:prstClr>
                </a:solidFill>
              </a:rPr>
              <a:t>NTTC Training – TY2018</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904548E9-6249-43D8-B9E7-ADE044522384}" type="slidenum">
              <a:rPr lang="en-US" smtClean="0">
                <a:solidFill>
                  <a:prstClr val="black">
                    <a:tint val="75000"/>
                  </a:prstClr>
                </a:solidFill>
              </a:rPr>
              <a:pPr/>
              <a:t>‹#›</a:t>
            </a:fld>
            <a:endParaRPr lang="en-US" dirty="0">
              <a:solidFill>
                <a:prstClr val="black">
                  <a:tint val="75000"/>
                </a:prstClr>
              </a:solidFill>
            </a:endParaRPr>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Rectangle 5"/>
          <p:cNvSpPr/>
          <p:nvPr/>
        </p:nvSpPr>
        <p:spPr>
          <a:xfrm>
            <a:off x="0" y="-17670"/>
            <a:ext cx="12192000" cy="15258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2128154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ide Ba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smtClean="0">
                <a:solidFill>
                  <a:prstClr val="black">
                    <a:tint val="75000"/>
                  </a:prstClr>
                </a:solidFill>
              </a:rPr>
              <a:t>NTTC Training – TY2018</a:t>
            </a:r>
            <a:endParaRPr lang="en-US" dirty="0">
              <a:solidFill>
                <a:prstClr val="black">
                  <a:tint val="75000"/>
                </a:prstClr>
              </a:solidFill>
            </a:endParaRPr>
          </a:p>
        </p:txBody>
      </p:sp>
      <p:sp>
        <p:nvSpPr>
          <p:cNvPr id="4" name="Slide Number Placeholder 3"/>
          <p:cNvSpPr>
            <a:spLocks noGrp="1"/>
          </p:cNvSpPr>
          <p:nvPr>
            <p:ph type="sldNum" sz="quarter" idx="12"/>
          </p:nvPr>
        </p:nvSpPr>
        <p:spPr>
          <a:xfrm>
            <a:off x="1298941" y="6265305"/>
            <a:ext cx="518079" cy="365125"/>
          </a:xfrm>
        </p:spPr>
        <p:txBody>
          <a:bodyPr/>
          <a:lstStyle/>
          <a:p>
            <a:fld id="{904548E9-6249-43D8-B9E7-ADE044522384}" type="slidenum">
              <a:rPr lang="en-US" smtClean="0">
                <a:solidFill>
                  <a:prstClr val="black">
                    <a:tint val="75000"/>
                  </a:prstClr>
                </a:solidFill>
              </a:rPr>
              <a:pPr/>
              <a:t>‹#›</a:t>
            </a:fld>
            <a:endParaRPr lang="en-US" dirty="0">
              <a:solidFill>
                <a:prstClr val="black">
                  <a:tint val="75000"/>
                </a:prstClr>
              </a:solidFill>
            </a:endParaRPr>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6" name="Rectangle 5"/>
          <p:cNvSpPr/>
          <p:nvPr/>
        </p:nvSpPr>
        <p:spPr>
          <a:xfrm>
            <a:off x="0" y="-17670"/>
            <a:ext cx="12192000" cy="147167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7" name="Rectangle 6"/>
          <p:cNvSpPr/>
          <p:nvPr/>
        </p:nvSpPr>
        <p:spPr>
          <a:xfrm rot="16200000">
            <a:off x="-2828541" y="2810564"/>
            <a:ext cx="6876288"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1"/>
              </a:solidFill>
              <a:latin typeface="+mj-lt"/>
            </a:endParaRPr>
          </a:p>
        </p:txBody>
      </p:sp>
      <p:sp>
        <p:nvSpPr>
          <p:cNvPr id="8" name="Title Placeholder 1"/>
          <p:cNvSpPr>
            <a:spLocks noGrp="1"/>
          </p:cNvSpPr>
          <p:nvPr>
            <p:ph type="title"/>
          </p:nvPr>
        </p:nvSpPr>
        <p:spPr>
          <a:xfrm rot="16200000">
            <a:off x="-2255517" y="2278380"/>
            <a:ext cx="573024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9" name="Rectangle 8"/>
          <p:cNvSpPr/>
          <p:nvPr/>
        </p:nvSpPr>
        <p:spPr>
          <a:xfrm>
            <a:off x="451815" y="6132291"/>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0" name="Rectangle 9"/>
          <p:cNvSpPr/>
          <p:nvPr/>
        </p:nvSpPr>
        <p:spPr>
          <a:xfrm rot="5400000">
            <a:off x="-2179072" y="3380298"/>
            <a:ext cx="6876288"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22162574"/>
      </p:ext>
    </p:extLst>
  </p:cSld>
  <p:clrMapOvr>
    <a:masterClrMapping/>
  </p:clrMapOvr>
  <p:timing>
    <p:tnLst>
      <p:par>
        <p:cTn id="1" dur="indefinite" restart="never" nodeType="tmRoot"/>
      </p:par>
    </p:tnLst>
  </p:timing>
  <p:hf hdr="0" dt="0"/>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Text Over Object">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vl1pPr>
          </a:lstStyle>
          <a:p>
            <a:r>
              <a:rPr lang="en-US" smtClean="0">
                <a:solidFill>
                  <a:prstClr val="black">
                    <a:tint val="75000"/>
                  </a:prstClr>
                </a:solidFill>
              </a:rPr>
              <a:t>NTTC Training – TY2018</a:t>
            </a:r>
            <a:endParaRPr lang="en-US" dirty="0">
              <a:solidFill>
                <a:prstClr val="black">
                  <a:tint val="75000"/>
                </a:prstClr>
              </a:solidFill>
            </a:endParaRPr>
          </a:p>
        </p:txBody>
      </p:sp>
      <p:sp>
        <p:nvSpPr>
          <p:cNvPr id="10" name="Slide Number Placeholder 9"/>
          <p:cNvSpPr>
            <a:spLocks noGrp="1"/>
          </p:cNvSpPr>
          <p:nvPr>
            <p:ph type="sldNum" sz="quarter" idx="11"/>
          </p:nvPr>
        </p:nvSpPr>
        <p:spPr/>
        <p:txBody>
          <a:bodyPr/>
          <a:lstStyle/>
          <a:p>
            <a:fld id="{904548E9-6249-43D8-B9E7-ADE044522384}" type="slidenum">
              <a:rPr lang="en-US" smtClean="0">
                <a:solidFill>
                  <a:prstClr val="black">
                    <a:tint val="75000"/>
                  </a:prstClr>
                </a:solidFill>
              </a:rPr>
              <a:pPr/>
              <a:t>‹#›</a:t>
            </a:fld>
            <a:endParaRPr lang="en-US" dirty="0">
              <a:solidFill>
                <a:prstClr val="black">
                  <a:tint val="75000"/>
                </a:prstClr>
              </a:solidFill>
            </a:endParaRPr>
          </a:p>
        </p:txBody>
      </p:sp>
      <p:sp>
        <p:nvSpPr>
          <p:cNvPr id="2" name="Title 1"/>
          <p:cNvSpPr>
            <a:spLocks noGrp="1"/>
          </p:cNvSpPr>
          <p:nvPr>
            <p:ph type="title"/>
          </p:nvPr>
        </p:nvSpPr>
        <p:spPr/>
        <p:txBody>
          <a:bodyPr/>
          <a:lstStyle>
            <a:lvl1pPr>
              <a:defRPr/>
            </a:lvl1pPr>
          </a:lstStyle>
          <a:p>
            <a:r>
              <a:rPr lang="en-US" dirty="0"/>
              <a:t>Click to edit Master title style</a:t>
            </a:r>
          </a:p>
        </p:txBody>
      </p:sp>
      <p:sp>
        <p:nvSpPr>
          <p:cNvPr id="11" name="Picture Placeholder 3"/>
          <p:cNvSpPr>
            <a:spLocks noGrp="1"/>
          </p:cNvSpPr>
          <p:nvPr>
            <p:ph type="pic" sz="quarter" idx="15"/>
          </p:nvPr>
        </p:nvSpPr>
        <p:spPr>
          <a:xfrm>
            <a:off x="1267327" y="4124158"/>
            <a:ext cx="10058400" cy="1879600"/>
          </a:xfrm>
        </p:spPr>
        <p:txBody>
          <a:bodyPr/>
          <a:lstStyle>
            <a:lvl1pPr marL="0" indent="0">
              <a:buNone/>
              <a:defRPr/>
            </a:lvl1pPr>
          </a:lstStyle>
          <a:p>
            <a:r>
              <a:rPr lang="en-US" dirty="0"/>
              <a:t>Click icon to add picture</a:t>
            </a:r>
          </a:p>
        </p:txBody>
      </p:sp>
      <p:sp>
        <p:nvSpPr>
          <p:cNvPr id="14" name="Text Placeholder 5"/>
          <p:cNvSpPr>
            <a:spLocks noGrp="1"/>
          </p:cNvSpPr>
          <p:nvPr>
            <p:ph type="body" sz="quarter" idx="16"/>
          </p:nvPr>
        </p:nvSpPr>
        <p:spPr>
          <a:xfrm>
            <a:off x="1267327" y="2141664"/>
            <a:ext cx="10058400" cy="1879353"/>
          </a:xfrm>
        </p:spPr>
        <p:txBody>
          <a:bodyPr/>
          <a:lstStyle>
            <a:lvl1pPr>
              <a:defRPr/>
            </a:lvl1pPr>
            <a:lvl2pPr>
              <a:defRPr/>
            </a:lvl2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0881789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908313" y="6265305"/>
            <a:ext cx="133385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476488" y="626530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NTTC Training – TY2018</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609603" y="6265305"/>
            <a:ext cx="93648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4548E9-6249-43D8-B9E7-ADE044522384}" type="slidenum">
              <a:rPr lang="en-US" smtClean="0">
                <a:solidFill>
                  <a:prstClr val="black">
                    <a:tint val="75000"/>
                  </a:prstClr>
                </a:solidFill>
              </a:rPr>
              <a:pPr/>
              <a:t>‹#›</a:t>
            </a:fld>
            <a:endParaRPr lang="en-US" dirty="0">
              <a:solidFill>
                <a:prstClr val="black">
                  <a:tint val="75000"/>
                </a:prstClr>
              </a:solidFill>
            </a:endParaRPr>
          </a:p>
        </p:txBody>
      </p:sp>
      <p:pic>
        <p:nvPicPr>
          <p:cNvPr id="7" name="Picture 6" descr="AARPF_Logo w Tag.eps"/>
          <p:cNvPicPr>
            <a:picLocks noChangeAspect="1"/>
          </p:cNvPicPr>
          <p:nvPr/>
        </p:nvPicPr>
        <p:blipFill>
          <a:blip r:embed="rId1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8433788" y="6174258"/>
            <a:ext cx="3148613" cy="547219"/>
          </a:xfrm>
          <a:prstGeom prst="rect">
            <a:avLst/>
          </a:prstGeom>
        </p:spPr>
      </p:pic>
      <p:sp>
        <p:nvSpPr>
          <p:cNvPr id="14" name="Text Placeholder 13"/>
          <p:cNvSpPr>
            <a:spLocks noGrp="1"/>
          </p:cNvSpPr>
          <p:nvPr>
            <p:ph type="body" idx="1"/>
          </p:nvPr>
        </p:nvSpPr>
        <p:spPr>
          <a:xfrm>
            <a:off x="1278833" y="1761433"/>
            <a:ext cx="9753600" cy="402336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p:txBody>
      </p:sp>
      <p:sp>
        <p:nvSpPr>
          <p:cNvPr id="8" name="Rectangle 7"/>
          <p:cNvSpPr/>
          <p:nvPr/>
        </p:nvSpPr>
        <p:spPr>
          <a:xfrm>
            <a:off x="0" y="-9265"/>
            <a:ext cx="12192000"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bg1"/>
              </a:solidFill>
              <a:latin typeface="+mj-lt"/>
            </a:endParaRPr>
          </a:p>
        </p:txBody>
      </p:sp>
      <p:sp>
        <p:nvSpPr>
          <p:cNvPr id="2" name="Title Placeholder 1"/>
          <p:cNvSpPr>
            <a:spLocks noGrp="1"/>
          </p:cNvSpPr>
          <p:nvPr>
            <p:ph type="title"/>
          </p:nvPr>
        </p:nvSpPr>
        <p:spPr>
          <a:xfrm>
            <a:off x="1066803" y="28835"/>
            <a:ext cx="9751391"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9" name="Rectangle 8"/>
          <p:cNvSpPr/>
          <p:nvPr/>
        </p:nvSpPr>
        <p:spPr>
          <a:xfrm>
            <a:off x="410164" y="431029"/>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AARPF_Logo w Tag.eps"/>
          <p:cNvPicPr>
            <a:picLocks noChangeAspect="1"/>
          </p:cNvPicPr>
          <p:nvPr/>
        </p:nvPicPr>
        <p:blipFill>
          <a:blip r:embed="rId1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8433787" y="6174258"/>
            <a:ext cx="3148613" cy="547219"/>
          </a:xfrm>
          <a:prstGeom prst="rect">
            <a:avLst/>
          </a:prstGeom>
        </p:spPr>
      </p:pic>
      <p:sp>
        <p:nvSpPr>
          <p:cNvPr id="12" name="Rectangle 11"/>
          <p:cNvSpPr/>
          <p:nvPr/>
        </p:nvSpPr>
        <p:spPr>
          <a:xfrm>
            <a:off x="410164" y="431029"/>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p:nvSpPr>
        <p:spPr>
          <a:xfrm>
            <a:off x="0" y="1182571"/>
            <a:ext cx="12192000"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3002704"/>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Lst>
  <p:timing>
    <p:tnLst>
      <p:par>
        <p:cTn id="1" dur="indefinite" restart="never" nodeType="tmRoot"/>
      </p:par>
    </p:tnLst>
  </p:timing>
  <p:hf hdr="0" dt="0"/>
  <p:txStyles>
    <p:titleStyle>
      <a:lvl1pPr algn="l" defTabSz="457189" rtl="0" eaLnBrk="1" latinLnBrk="0" hangingPunct="1">
        <a:spcBef>
          <a:spcPct val="0"/>
        </a:spcBef>
        <a:buNone/>
        <a:defRPr sz="4000" b="1" kern="1200">
          <a:solidFill>
            <a:schemeClr val="bg1"/>
          </a:solidFill>
          <a:latin typeface="+mj-lt"/>
          <a:ea typeface="+mj-ea"/>
          <a:cs typeface="+mj-cs"/>
        </a:defRPr>
      </a:lvl1pPr>
    </p:titleStyle>
    <p:bodyStyle>
      <a:lvl1pPr marL="341313" indent="-341313" algn="l" defTabSz="457189" rtl="0" eaLnBrk="1" latinLnBrk="0" hangingPunct="1">
        <a:spcBef>
          <a:spcPts val="1800"/>
        </a:spcBef>
        <a:buClr>
          <a:srgbClr val="CF2124"/>
        </a:buClr>
        <a:buSzPct val="70000"/>
        <a:buFont typeface="Wingdings" panose="05000000000000000000" pitchFamily="2" charset="2"/>
        <a:buChar char=""/>
        <a:defRPr sz="3200" kern="1200">
          <a:solidFill>
            <a:schemeClr val="tx1"/>
          </a:solidFill>
          <a:latin typeface="+mn-lt"/>
          <a:ea typeface="+mn-ea"/>
          <a:cs typeface="+mn-cs"/>
        </a:defRPr>
      </a:lvl1pPr>
      <a:lvl2pPr marL="914400" indent="-338138" algn="l" defTabSz="457189" rtl="0" eaLnBrk="1" latinLnBrk="0" hangingPunct="1">
        <a:spcBef>
          <a:spcPts val="900"/>
        </a:spcBef>
        <a:buClr>
          <a:srgbClr val="CF2124"/>
        </a:buClr>
        <a:buSzPct val="110000"/>
        <a:buFont typeface="Calibri" panose="020F0502020204030204" pitchFamily="34" charset="0"/>
        <a:buChar char="─"/>
        <a:tabLst/>
        <a:defRPr sz="2800" kern="1200">
          <a:solidFill>
            <a:schemeClr val="tx1"/>
          </a:solidFill>
          <a:latin typeface="+mn-lt"/>
          <a:ea typeface="+mn-ea"/>
          <a:cs typeface="+mn-cs"/>
        </a:defRPr>
      </a:lvl2pPr>
      <a:lvl3pPr marL="1428750" indent="-285750" algn="l" defTabSz="457189" rtl="0" eaLnBrk="1" latinLnBrk="0" hangingPunct="1">
        <a:spcBef>
          <a:spcPts val="600"/>
        </a:spcBef>
        <a:buClr>
          <a:srgbClr val="55493F"/>
        </a:buClr>
        <a:buSzPct val="110000"/>
        <a:buFont typeface="Arial"/>
        <a:buChar char="•"/>
        <a:tabLst/>
        <a:defRPr sz="240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mn-lt"/>
          <a:ea typeface="+mn-ea"/>
          <a:cs typeface="+mn-cs"/>
        </a:defRPr>
      </a:lvl4pPr>
      <a:lvl5pPr marL="2057348" indent="-228594" algn="l" defTabSz="457189" rtl="0" eaLnBrk="1" latinLnBrk="0" hangingPunct="1">
        <a:spcBef>
          <a:spcPct val="20000"/>
        </a:spcBef>
        <a:buFont typeface="Arial"/>
        <a:buChar char="»"/>
        <a:defRPr sz="20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p="http://schemas.openxmlformats.org/presentationml/2006/main" xmlns:r="http://schemas.openxmlformats.org/officeDocument/2006/relationships" xmlns:a="http://schemas.openxmlformats.org/drawingml/2006/main" xmlns="">
        <p15:guide id="1" pos="1067" userDrawn="1">
          <p15:clr>
            <a:srgbClr val="F26B43"/>
          </p15:clr>
        </p15:guide>
        <p15:guide id="2" pos="683" userDrawn="1">
          <p15:clr>
            <a:srgbClr val="F26B43"/>
          </p15:clr>
        </p15:guide>
        <p15:guide id="3" orient="horz" pos="828" userDrawn="1">
          <p15:clr>
            <a:srgbClr val="F26B43"/>
          </p15:clr>
        </p15:guide>
        <p15:guide id="4" pos="800" userDrawn="1">
          <p15:clr>
            <a:srgbClr val="F26B43"/>
          </p15:clr>
        </p15:guide>
        <p15:guide id="5" orient="horz" pos="1344" userDrawn="1">
          <p15:clr>
            <a:srgbClr val="F26B43"/>
          </p15:clr>
        </p15:guide>
        <p15:guide id="6" pos="512" userDrawn="1">
          <p15:clr>
            <a:srgbClr val="F26B43"/>
          </p15:clr>
        </p15:guide>
        <p15:guide id="7" orient="horz" pos="105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4" Type="http://schemas.microsoft.com/office/2007/relationships/hdphoto" Target="../media/hdphoto1.wdp"/><Relationship Id="rId1" Type="http://schemas.openxmlformats.org/officeDocument/2006/relationships/slideLayout" Target="../slideLayouts/slideLayout9.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3.xml"/><Relationship Id="rId3" Type="http://schemas.openxmlformats.org/officeDocument/2006/relationships/image" Target="../media/image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4" Type="http://schemas.microsoft.com/office/2007/relationships/hdphoto" Target="../media/hdphoto2.wdp"/><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3" Type="http://schemas.openxmlformats.org/officeDocument/2006/relationships/image" Target="../media/image5.png"/><Relationship Id="rId4" Type="http://schemas.microsoft.com/office/2007/relationships/hdphoto" Target="../media/hdphoto3.wdp"/><Relationship Id="rId1" Type="http://schemas.openxmlformats.org/officeDocument/2006/relationships/slideLayout" Target="../slideLayouts/slideLayout10.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 Id="rId3" Type="http://schemas.openxmlformats.org/officeDocument/2006/relationships/image" Target="../media/image6.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3" name="Subtitle 1"/>
          <p:cNvSpPr>
            <a:spLocks noGrp="1"/>
          </p:cNvSpPr>
          <p:nvPr>
            <p:ph type="subTitle" idx="1"/>
          </p:nvPr>
        </p:nvSpPr>
        <p:spPr/>
        <p:txBody>
          <a:bodyPr/>
          <a:lstStyle/>
          <a:p>
            <a:r>
              <a:rPr lang="en-US" altLang="en-US" dirty="0" smtClean="0"/>
              <a:t>Pub 4012 – Tab D</a:t>
            </a:r>
          </a:p>
          <a:p>
            <a:r>
              <a:rPr lang="en-US" altLang="en-US" dirty="0" smtClean="0"/>
              <a:t>Pub 4491</a:t>
            </a:r>
            <a:r>
              <a:rPr lang="en-US" altLang="en-US" dirty="0"/>
              <a:t> </a:t>
            </a:r>
            <a:r>
              <a:rPr lang="en-US" altLang="en-US" dirty="0" smtClean="0"/>
              <a:t>– Lesson 10</a:t>
            </a:r>
          </a:p>
          <a:p>
            <a:endParaRPr lang="en-US" altLang="en-US" dirty="0"/>
          </a:p>
        </p:txBody>
      </p:sp>
      <p:sp>
        <p:nvSpPr>
          <p:cNvPr id="10242" name="Rectangle 2"/>
          <p:cNvSpPr>
            <a:spLocks noGrp="1" noChangeArrowheads="1"/>
          </p:cNvSpPr>
          <p:nvPr>
            <p:ph type="title"/>
          </p:nvPr>
        </p:nvSpPr>
        <p:spPr/>
        <p:txBody>
          <a:bodyPr/>
          <a:lstStyle/>
          <a:p>
            <a:r>
              <a:rPr lang="en-US" altLang="en-US" smtClean="0"/>
              <a:t>Business Income</a:t>
            </a:r>
            <a:endParaRPr lang="en-US"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869004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NTTC Training – TY2018</a:t>
            </a:r>
            <a:endParaRPr lang="en-US" dirty="0"/>
          </a:p>
        </p:txBody>
      </p:sp>
      <p:sp>
        <p:nvSpPr>
          <p:cNvPr id="3" name="Slide Number Placeholder 2"/>
          <p:cNvSpPr>
            <a:spLocks noGrp="1"/>
          </p:cNvSpPr>
          <p:nvPr>
            <p:ph type="sldNum" sz="quarter" idx="11"/>
          </p:nvPr>
        </p:nvSpPr>
        <p:spPr/>
        <p:txBody>
          <a:bodyPr/>
          <a:lstStyle/>
          <a:p>
            <a:fld id="{904548E9-6249-43D8-B9E7-ADE044522384}" type="slidenum">
              <a:rPr lang="en-US" smtClean="0"/>
              <a:pPr/>
              <a:t>10</a:t>
            </a:fld>
            <a:endParaRPr lang="en-US" dirty="0"/>
          </a:p>
        </p:txBody>
      </p:sp>
      <p:sp>
        <p:nvSpPr>
          <p:cNvPr id="30723" name="Rectangle 3"/>
          <p:cNvSpPr>
            <a:spLocks noGrp="1" noChangeArrowheads="1"/>
          </p:cNvSpPr>
          <p:nvPr>
            <p:ph sz="quarter" idx="12"/>
          </p:nvPr>
        </p:nvSpPr>
        <p:spPr/>
        <p:txBody>
          <a:bodyPr>
            <a:normAutofit/>
          </a:bodyPr>
          <a:lstStyle/>
          <a:p>
            <a:r>
              <a:rPr lang="en-US" altLang="en-US" dirty="0"/>
              <a:t>No deduction for business use of home, such as:</a:t>
            </a:r>
          </a:p>
          <a:p>
            <a:pPr lvl="1"/>
            <a:r>
              <a:rPr lang="en-US" altLang="en-US" dirty="0"/>
              <a:t>Rent</a:t>
            </a:r>
          </a:p>
          <a:p>
            <a:pPr lvl="1"/>
            <a:r>
              <a:rPr lang="en-US" altLang="en-US" dirty="0" smtClean="0"/>
              <a:t>Utilities (except business use of telephone)</a:t>
            </a:r>
            <a:endParaRPr lang="en-US" altLang="en-US" dirty="0"/>
          </a:p>
          <a:p>
            <a:pPr lvl="1"/>
            <a:r>
              <a:rPr lang="en-US" altLang="en-US" dirty="0"/>
              <a:t>Homeowner/renter insurance</a:t>
            </a:r>
            <a:endParaRPr lang="en-US" altLang="en-US" dirty="0" smtClean="0"/>
          </a:p>
          <a:p>
            <a:pPr>
              <a:buFont typeface="Wingdings" panose="05000000000000000000" pitchFamily="2" charset="2"/>
              <a:buChar char="Ø"/>
            </a:pPr>
            <a:r>
              <a:rPr lang="en-US" altLang="en-US" dirty="0" smtClean="0"/>
              <a:t>Simplified home office method also out of scope</a:t>
            </a:r>
            <a:endParaRPr lang="en-US" altLang="en-US" dirty="0"/>
          </a:p>
        </p:txBody>
      </p:sp>
      <p:sp>
        <p:nvSpPr>
          <p:cNvPr id="8194" name="Rectangle 2"/>
          <p:cNvSpPr>
            <a:spLocks noGrp="1" noChangeArrowheads="1"/>
          </p:cNvSpPr>
          <p:nvPr>
            <p:ph type="title"/>
          </p:nvPr>
        </p:nvSpPr>
        <p:spPr/>
        <p:txBody>
          <a:bodyPr>
            <a:normAutofit/>
          </a:bodyPr>
          <a:lstStyle/>
          <a:p>
            <a:r>
              <a:rPr lang="en-US" altLang="en-US" dirty="0"/>
              <a:t>Interview – Limitations On Scope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541136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NTTC Training – TY2018</a:t>
            </a:r>
            <a:endParaRPr lang="en-US" dirty="0"/>
          </a:p>
        </p:txBody>
      </p:sp>
      <p:sp>
        <p:nvSpPr>
          <p:cNvPr id="3" name="Slide Number Placeholder 2"/>
          <p:cNvSpPr>
            <a:spLocks noGrp="1"/>
          </p:cNvSpPr>
          <p:nvPr>
            <p:ph type="sldNum" sz="quarter" idx="11"/>
          </p:nvPr>
        </p:nvSpPr>
        <p:spPr/>
        <p:txBody>
          <a:bodyPr/>
          <a:lstStyle/>
          <a:p>
            <a:fld id="{904548E9-6249-43D8-B9E7-ADE044522384}" type="slidenum">
              <a:rPr lang="en-US" smtClean="0"/>
              <a:pPr/>
              <a:t>11</a:t>
            </a:fld>
            <a:endParaRPr lang="en-US" dirty="0"/>
          </a:p>
        </p:txBody>
      </p:sp>
      <p:sp>
        <p:nvSpPr>
          <p:cNvPr id="31747" name="Rectangle 3"/>
          <p:cNvSpPr>
            <a:spLocks noGrp="1" noChangeArrowheads="1"/>
          </p:cNvSpPr>
          <p:nvPr>
            <p:ph sz="quarter" idx="12"/>
          </p:nvPr>
        </p:nvSpPr>
        <p:spPr/>
        <p:txBody>
          <a:bodyPr>
            <a:normAutofit/>
          </a:bodyPr>
          <a:lstStyle/>
          <a:p>
            <a:r>
              <a:rPr lang="en-US" altLang="en-US" dirty="0"/>
              <a:t>Cash method of accounting only</a:t>
            </a:r>
          </a:p>
          <a:p>
            <a:r>
              <a:rPr lang="en-US" altLang="en-US" dirty="0"/>
              <a:t>Must materially participate in business</a:t>
            </a:r>
          </a:p>
          <a:p>
            <a:r>
              <a:rPr lang="en-US" altLang="en-US" dirty="0"/>
              <a:t>Not a bartering business</a:t>
            </a:r>
          </a:p>
          <a:p>
            <a:pPr lvl="1"/>
            <a:r>
              <a:rPr lang="en-US" altLang="en-US" dirty="0"/>
              <a:t>Exchange of services or property</a:t>
            </a:r>
          </a:p>
          <a:p>
            <a:pPr lvl="1"/>
            <a:r>
              <a:rPr lang="en-US" altLang="en-US" dirty="0"/>
              <a:t>Value received is </a:t>
            </a:r>
            <a:r>
              <a:rPr lang="en-US" altLang="en-US" dirty="0" smtClean="0"/>
              <a:t>income</a:t>
            </a:r>
          </a:p>
          <a:p>
            <a:r>
              <a:rPr lang="en-US" altLang="en-US" dirty="0"/>
              <a:t>No prior year unallowed passive activity loss</a:t>
            </a:r>
          </a:p>
        </p:txBody>
      </p:sp>
      <p:sp>
        <p:nvSpPr>
          <p:cNvPr id="8194" name="Rectangle 2"/>
          <p:cNvSpPr>
            <a:spLocks noGrp="1" noChangeArrowheads="1"/>
          </p:cNvSpPr>
          <p:nvPr>
            <p:ph type="title"/>
          </p:nvPr>
        </p:nvSpPr>
        <p:spPr/>
        <p:txBody>
          <a:bodyPr>
            <a:normAutofit/>
          </a:bodyPr>
          <a:lstStyle/>
          <a:p>
            <a:r>
              <a:rPr lang="en-US" altLang="en-US" dirty="0"/>
              <a:t>Interview – Limitations On Scope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378359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74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174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solidFill>
                  <a:prstClr val="black">
                    <a:tint val="75000"/>
                  </a:prstClr>
                </a:solidFill>
              </a:rPr>
              <a:t>NTTC Training – TY2018</a:t>
            </a:r>
            <a:endParaRPr lang="en-US" dirty="0">
              <a:solidFill>
                <a:prstClr val="black">
                  <a:tint val="75000"/>
                </a:prstClr>
              </a:solidFill>
            </a:endParaRPr>
          </a:p>
        </p:txBody>
      </p:sp>
      <p:sp>
        <p:nvSpPr>
          <p:cNvPr id="3" name="Slide Number Placeholder 2"/>
          <p:cNvSpPr>
            <a:spLocks noGrp="1"/>
          </p:cNvSpPr>
          <p:nvPr>
            <p:ph type="sldNum" sz="quarter" idx="11"/>
          </p:nvPr>
        </p:nvSpPr>
        <p:spPr/>
        <p:txBody>
          <a:bodyPr/>
          <a:lstStyle/>
          <a:p>
            <a:fld id="{904548E9-6249-43D8-B9E7-ADE044522384}" type="slidenum">
              <a:rPr lang="en-US" smtClean="0">
                <a:solidFill>
                  <a:prstClr val="black">
                    <a:tint val="75000"/>
                  </a:prstClr>
                </a:solidFill>
              </a:rPr>
              <a:pPr/>
              <a:t>12</a:t>
            </a:fld>
            <a:endParaRPr lang="en-US" dirty="0">
              <a:solidFill>
                <a:prstClr val="black">
                  <a:tint val="75000"/>
                </a:prstClr>
              </a:solidFill>
            </a:endParaRPr>
          </a:p>
        </p:txBody>
      </p:sp>
      <p:sp>
        <p:nvSpPr>
          <p:cNvPr id="31747" name="Rectangle 3"/>
          <p:cNvSpPr>
            <a:spLocks noGrp="1" noChangeArrowheads="1"/>
          </p:cNvSpPr>
          <p:nvPr>
            <p:ph sz="quarter" idx="12"/>
          </p:nvPr>
        </p:nvSpPr>
        <p:spPr>
          <a:xfrm>
            <a:off x="1278833" y="1761432"/>
            <a:ext cx="9753600" cy="4182167"/>
          </a:xfrm>
        </p:spPr>
        <p:txBody>
          <a:bodyPr>
            <a:normAutofit fontScale="92500" lnSpcReduction="10000"/>
          </a:bodyPr>
          <a:lstStyle/>
          <a:p>
            <a:r>
              <a:rPr lang="en-US" altLang="en-US" dirty="0" smtClean="0"/>
              <a:t>Cash-basis taxpayer can account for purchases as an expense</a:t>
            </a:r>
          </a:p>
          <a:p>
            <a:pPr lvl="1"/>
            <a:r>
              <a:rPr lang="en-US" altLang="en-US" dirty="0" smtClean="0"/>
              <a:t>No inventory accounting needed</a:t>
            </a:r>
            <a:endParaRPr lang="en-US" altLang="en-US" dirty="0"/>
          </a:p>
          <a:p>
            <a:pPr lvl="1"/>
            <a:r>
              <a:rPr lang="en-US" altLang="en-US" dirty="0"/>
              <a:t>Goods purchased for resale</a:t>
            </a:r>
          </a:p>
          <a:p>
            <a:pPr lvl="1"/>
            <a:r>
              <a:rPr lang="en-US" altLang="en-US" dirty="0"/>
              <a:t>Goods produced for resale</a:t>
            </a:r>
            <a:endParaRPr lang="en-US" altLang="en-US" dirty="0" smtClean="0"/>
          </a:p>
          <a:p>
            <a:r>
              <a:rPr lang="en-US" altLang="en-US" dirty="0" smtClean="0"/>
              <a:t>Enter total purchases paid during 2018 in Cost of Goods Sold section</a:t>
            </a:r>
          </a:p>
          <a:p>
            <a:pPr lvl="1"/>
            <a:r>
              <a:rPr lang="en-US" altLang="en-US" dirty="0" smtClean="0"/>
              <a:t>No beginning or ending inventory</a:t>
            </a:r>
          </a:p>
        </p:txBody>
      </p:sp>
      <p:sp>
        <p:nvSpPr>
          <p:cNvPr id="8194" name="Rectangle 2"/>
          <p:cNvSpPr>
            <a:spLocks noGrp="1" noChangeArrowheads="1"/>
          </p:cNvSpPr>
          <p:nvPr>
            <p:ph type="title"/>
          </p:nvPr>
        </p:nvSpPr>
        <p:spPr/>
        <p:txBody>
          <a:bodyPr>
            <a:normAutofit/>
          </a:bodyPr>
          <a:lstStyle/>
          <a:p>
            <a:r>
              <a:rPr lang="en-US" altLang="en-US" dirty="0" smtClean="0"/>
              <a:t>New Law on Inventory – 2018 Onward</a:t>
            </a:r>
            <a:endParaRPr lang="en-US"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705884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47">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7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smtClean="0"/>
              <a:t>NTTC Training – TY2018</a:t>
            </a:r>
            <a:endParaRPr lang="en-US" dirty="0"/>
          </a:p>
        </p:txBody>
      </p:sp>
      <p:sp>
        <p:nvSpPr>
          <p:cNvPr id="8" name="Slide Number Placeholder 7"/>
          <p:cNvSpPr>
            <a:spLocks noGrp="1"/>
          </p:cNvSpPr>
          <p:nvPr>
            <p:ph type="sldNum" sz="quarter" idx="11"/>
          </p:nvPr>
        </p:nvSpPr>
        <p:spPr/>
        <p:txBody>
          <a:bodyPr/>
          <a:lstStyle/>
          <a:p>
            <a:fld id="{904548E9-6249-43D8-B9E7-ADE044522384}" type="slidenum">
              <a:rPr lang="en-US" smtClean="0"/>
              <a:pPr/>
              <a:t>13</a:t>
            </a:fld>
            <a:endParaRPr lang="en-US" dirty="0"/>
          </a:p>
        </p:txBody>
      </p:sp>
      <p:sp>
        <p:nvSpPr>
          <p:cNvPr id="3" name="Content Placeholder 2"/>
          <p:cNvSpPr>
            <a:spLocks noGrp="1"/>
          </p:cNvSpPr>
          <p:nvPr>
            <p:ph sz="quarter" idx="12"/>
          </p:nvPr>
        </p:nvSpPr>
        <p:spPr/>
        <p:txBody>
          <a:bodyPr>
            <a:normAutofit fontScale="92500" lnSpcReduction="20000"/>
          </a:bodyPr>
          <a:lstStyle/>
          <a:p>
            <a:pPr marL="0" indent="0">
              <a:buNone/>
            </a:pPr>
            <a:r>
              <a:rPr lang="en-US" altLang="en-US" dirty="0" smtClean="0"/>
              <a:t>How to enter:</a:t>
            </a:r>
          </a:p>
          <a:p>
            <a:r>
              <a:rPr lang="en-US" altLang="en-US" dirty="0" smtClean="0"/>
              <a:t>Furnishings bought by an interior designer for a specific client?</a:t>
            </a:r>
            <a:br>
              <a:rPr lang="en-US" altLang="en-US" dirty="0" smtClean="0"/>
            </a:br>
            <a:endParaRPr lang="en-US" altLang="en-US" dirty="0" smtClean="0"/>
          </a:p>
          <a:p>
            <a:pPr marL="0" indent="0">
              <a:buNone/>
            </a:pPr>
            <a:r>
              <a:rPr lang="en-US" altLang="en-US" dirty="0" smtClean="0"/>
              <a:t/>
            </a:r>
            <a:br>
              <a:rPr lang="en-US" altLang="en-US" dirty="0" smtClean="0"/>
            </a:br>
            <a:endParaRPr lang="en-US" altLang="en-US" dirty="0" smtClean="0"/>
          </a:p>
          <a:p>
            <a:r>
              <a:rPr lang="en-US" altLang="en-US" dirty="0" smtClean="0"/>
              <a:t>Fabric bought by an interior designer who will sew drapes for a client?</a:t>
            </a:r>
            <a:endParaRPr lang="en-US" altLang="en-US" dirty="0"/>
          </a:p>
        </p:txBody>
      </p:sp>
      <p:sp>
        <p:nvSpPr>
          <p:cNvPr id="2" name="Title 1"/>
          <p:cNvSpPr>
            <a:spLocks noGrp="1"/>
          </p:cNvSpPr>
          <p:nvPr>
            <p:ph type="title"/>
          </p:nvPr>
        </p:nvSpPr>
        <p:spPr/>
        <p:txBody>
          <a:bodyPr/>
          <a:lstStyle/>
          <a:p>
            <a:r>
              <a:rPr lang="en-US" dirty="0" smtClean="0"/>
              <a:t>New Law Quiz </a:t>
            </a:r>
            <a:endParaRPr lang="en-US" dirty="0"/>
          </a:p>
        </p:txBody>
      </p:sp>
      <p:sp>
        <p:nvSpPr>
          <p:cNvPr id="6" name="TextBox 5"/>
          <p:cNvSpPr txBox="1">
            <a:spLocks noChangeArrowheads="1"/>
          </p:cNvSpPr>
          <p:nvPr/>
        </p:nvSpPr>
        <p:spPr bwMode="auto">
          <a:xfrm>
            <a:off x="1676400" y="5501210"/>
            <a:ext cx="8001000" cy="523875"/>
          </a:xfrm>
          <a:prstGeom prst="rect">
            <a:avLst/>
          </a:prstGeom>
          <a:noFill/>
          <a:ln>
            <a:noFill/>
          </a:ln>
          <a:extLst/>
        </p:spPr>
        <p:txBody>
          <a:bodyPr wrap="square">
            <a:spAutoFit/>
          </a:bodyPr>
          <a:lstStyle>
            <a:lvl1pPr>
              <a:spcBef>
                <a:spcPts val="1800"/>
              </a:spcBef>
              <a:buClr>
                <a:srgbClr val="B54A10"/>
              </a:buClr>
              <a:buSzPct val="94000"/>
              <a:buFont typeface="Calibri" pitchFamily="34" charset="0"/>
              <a:buChar char="●"/>
              <a:defRPr sz="3200" b="1">
                <a:solidFill>
                  <a:schemeClr val="tx1"/>
                </a:solidFill>
                <a:latin typeface="Calibri" pitchFamily="34" charset="0"/>
              </a:defRPr>
            </a:lvl1pPr>
            <a:lvl2pPr marL="742950" indent="-285750">
              <a:spcBef>
                <a:spcPts val="1200"/>
              </a:spcBef>
              <a:buClr>
                <a:srgbClr val="105766"/>
              </a:buClr>
              <a:buSzPct val="63000"/>
              <a:buFont typeface="Wingdings" pitchFamily="2" charset="2"/>
              <a:buChar char=""/>
              <a:defRPr sz="3000" b="1">
                <a:solidFill>
                  <a:schemeClr val="tx1"/>
                </a:solidFill>
                <a:latin typeface="Calibri" pitchFamily="34" charset="0"/>
              </a:defRPr>
            </a:lvl2pPr>
            <a:lvl3pPr marL="1143000" indent="-228600">
              <a:spcBef>
                <a:spcPct val="20000"/>
              </a:spcBef>
              <a:buClr>
                <a:srgbClr val="3F1E25"/>
              </a:buClr>
              <a:buSzPct val="70000"/>
              <a:buFont typeface="Wingdings" pitchFamily="2" charset="2"/>
              <a:buChar char=""/>
              <a:defRPr sz="2800" b="1">
                <a:solidFill>
                  <a:schemeClr val="tx1"/>
                </a:solidFill>
                <a:latin typeface="Calibri" pitchFamily="34" charset="0"/>
              </a:defRPr>
            </a:lvl3pPr>
            <a:lvl4pPr marL="1600200" indent="-228600">
              <a:spcBef>
                <a:spcPct val="20000"/>
              </a:spcBef>
              <a:buClr>
                <a:srgbClr val="39639D"/>
              </a:buClr>
              <a:buSzPct val="90000"/>
              <a:buFont typeface="Calibri" pitchFamily="34" charset="0"/>
              <a:buChar char="●"/>
              <a:defRPr sz="2400" b="1">
                <a:solidFill>
                  <a:schemeClr val="tx1"/>
                </a:solidFill>
                <a:latin typeface="Calibri" pitchFamily="34" charset="0"/>
              </a:defRPr>
            </a:lvl4pPr>
            <a:lvl5pPr marL="2057400" indent="-228600">
              <a:spcBef>
                <a:spcPct val="20000"/>
              </a:spcBef>
              <a:buClr>
                <a:srgbClr val="474B78"/>
              </a:buClr>
              <a:buFont typeface="Arial" charset="0"/>
              <a:buChar char="•"/>
              <a:defRPr sz="2200" b="1">
                <a:solidFill>
                  <a:schemeClr val="tx1"/>
                </a:solidFill>
                <a:latin typeface="Calibri" pitchFamily="34" charset="0"/>
              </a:defRPr>
            </a:lvl5pPr>
            <a:lvl6pPr marL="25146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6pPr>
            <a:lvl7pPr marL="29718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7pPr>
            <a:lvl8pPr marL="34290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8pPr>
            <a:lvl9pPr marL="38862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9pPr>
          </a:lstStyle>
          <a:p>
            <a:pPr eaLnBrk="1" hangingPunct="1">
              <a:spcBef>
                <a:spcPct val="0"/>
              </a:spcBef>
              <a:buClrTx/>
              <a:buSzTx/>
              <a:buFontTx/>
              <a:buNone/>
            </a:pPr>
            <a:r>
              <a:rPr lang="en-US" altLang="en-US" sz="2800" dirty="0" smtClean="0">
                <a:solidFill>
                  <a:srgbClr val="0000FF"/>
                </a:solidFill>
              </a:rPr>
              <a:t>Same</a:t>
            </a:r>
            <a:endParaRPr lang="en-US" altLang="en-US" sz="2800" dirty="0">
              <a:solidFill>
                <a:srgbClr val="0000FF"/>
              </a:solidFill>
            </a:endParaRPr>
          </a:p>
        </p:txBody>
      </p:sp>
      <p:sp>
        <p:nvSpPr>
          <p:cNvPr id="7" name="TextBox 6"/>
          <p:cNvSpPr txBox="1">
            <a:spLocks noChangeArrowheads="1"/>
          </p:cNvSpPr>
          <p:nvPr/>
        </p:nvSpPr>
        <p:spPr bwMode="auto">
          <a:xfrm>
            <a:off x="1676400" y="3389293"/>
            <a:ext cx="8664687" cy="954107"/>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a:spcBef>
                <a:spcPts val="1800"/>
              </a:spcBef>
              <a:buClr>
                <a:srgbClr val="B54A10"/>
              </a:buClr>
              <a:buSzPct val="94000"/>
              <a:buFont typeface="Calibri" pitchFamily="34" charset="0"/>
              <a:buChar char="●"/>
              <a:defRPr sz="3200" b="1">
                <a:solidFill>
                  <a:schemeClr val="tx1"/>
                </a:solidFill>
                <a:latin typeface="Calibri" pitchFamily="34" charset="0"/>
              </a:defRPr>
            </a:lvl1pPr>
            <a:lvl2pPr marL="742950" indent="-285750">
              <a:spcBef>
                <a:spcPts val="1200"/>
              </a:spcBef>
              <a:buClr>
                <a:srgbClr val="105766"/>
              </a:buClr>
              <a:buSzPct val="63000"/>
              <a:buFont typeface="Wingdings" pitchFamily="2" charset="2"/>
              <a:buChar char=""/>
              <a:defRPr sz="3000" b="1">
                <a:solidFill>
                  <a:schemeClr val="tx1"/>
                </a:solidFill>
                <a:latin typeface="Calibri" pitchFamily="34" charset="0"/>
              </a:defRPr>
            </a:lvl2pPr>
            <a:lvl3pPr marL="1143000" indent="-228600">
              <a:spcBef>
                <a:spcPct val="20000"/>
              </a:spcBef>
              <a:buClr>
                <a:srgbClr val="3F1E25"/>
              </a:buClr>
              <a:buSzPct val="70000"/>
              <a:buFont typeface="Wingdings" pitchFamily="2" charset="2"/>
              <a:buChar char=""/>
              <a:defRPr sz="2800" b="1">
                <a:solidFill>
                  <a:schemeClr val="tx1"/>
                </a:solidFill>
                <a:latin typeface="Calibri" pitchFamily="34" charset="0"/>
              </a:defRPr>
            </a:lvl3pPr>
            <a:lvl4pPr marL="1600200" indent="-228600">
              <a:spcBef>
                <a:spcPct val="20000"/>
              </a:spcBef>
              <a:buClr>
                <a:srgbClr val="39639D"/>
              </a:buClr>
              <a:buSzPct val="90000"/>
              <a:buFont typeface="Calibri" pitchFamily="34" charset="0"/>
              <a:buChar char="●"/>
              <a:defRPr sz="2400" b="1">
                <a:solidFill>
                  <a:schemeClr val="tx1"/>
                </a:solidFill>
                <a:latin typeface="Calibri" pitchFamily="34" charset="0"/>
              </a:defRPr>
            </a:lvl4pPr>
            <a:lvl5pPr marL="2057400" indent="-228600">
              <a:spcBef>
                <a:spcPct val="20000"/>
              </a:spcBef>
              <a:buClr>
                <a:srgbClr val="474B78"/>
              </a:buClr>
              <a:buFont typeface="Arial" charset="0"/>
              <a:buChar char="•"/>
              <a:defRPr sz="2200" b="1">
                <a:solidFill>
                  <a:schemeClr val="tx1"/>
                </a:solidFill>
                <a:latin typeface="Calibri" pitchFamily="34" charset="0"/>
              </a:defRPr>
            </a:lvl5pPr>
            <a:lvl6pPr marL="25146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6pPr>
            <a:lvl7pPr marL="29718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7pPr>
            <a:lvl8pPr marL="34290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8pPr>
            <a:lvl9pPr marL="38862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9pPr>
          </a:lstStyle>
          <a:p>
            <a:pPr eaLnBrk="1" hangingPunct="1">
              <a:spcBef>
                <a:spcPct val="0"/>
              </a:spcBef>
              <a:buClrTx/>
              <a:buSzTx/>
              <a:buFontTx/>
              <a:buNone/>
            </a:pPr>
            <a:r>
              <a:rPr lang="en-US" altLang="en-US" sz="2800" dirty="0" smtClean="0">
                <a:solidFill>
                  <a:srgbClr val="0000FF"/>
                </a:solidFill>
              </a:rPr>
              <a:t>Enter purchase paid in Cost of Goods section under strict cash-basis reporting method</a:t>
            </a:r>
            <a:endParaRPr lang="en-US" altLang="en-US" sz="2800" dirty="0">
              <a:solidFill>
                <a:srgbClr val="0000FF"/>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724559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5" name="Slide Number Placeholder 4"/>
          <p:cNvSpPr>
            <a:spLocks noGrp="1"/>
          </p:cNvSpPr>
          <p:nvPr>
            <p:ph type="sldNum" sz="quarter" idx="11"/>
          </p:nvPr>
        </p:nvSpPr>
        <p:spPr/>
        <p:txBody>
          <a:bodyPr/>
          <a:lstStyle/>
          <a:p>
            <a:fld id="{904548E9-6249-43D8-B9E7-ADE044522384}" type="slidenum">
              <a:rPr lang="en-US" smtClean="0"/>
              <a:pPr/>
              <a:t>14</a:t>
            </a:fld>
            <a:endParaRPr lang="en-US" dirty="0"/>
          </a:p>
        </p:txBody>
      </p:sp>
      <p:sp>
        <p:nvSpPr>
          <p:cNvPr id="26627" name="Content Placeholder 2"/>
          <p:cNvSpPr>
            <a:spLocks noGrp="1"/>
          </p:cNvSpPr>
          <p:nvPr>
            <p:ph sz="quarter" idx="12"/>
          </p:nvPr>
        </p:nvSpPr>
        <p:spPr/>
        <p:txBody>
          <a:bodyPr>
            <a:normAutofit/>
          </a:bodyPr>
          <a:lstStyle/>
          <a:p>
            <a:r>
              <a:rPr lang="en-US" altLang="en-US" dirty="0" smtClean="0"/>
              <a:t>Due diligence</a:t>
            </a:r>
          </a:p>
          <a:p>
            <a:pPr lvl="1"/>
            <a:r>
              <a:rPr lang="en-US" altLang="en-US" dirty="0" smtClean="0"/>
              <a:t>Does business sound reasonable</a:t>
            </a:r>
          </a:p>
          <a:p>
            <a:pPr lvl="1"/>
            <a:r>
              <a:rPr lang="en-US" altLang="en-US" dirty="0" smtClean="0"/>
              <a:t>If concerns not satisfied </a:t>
            </a:r>
          </a:p>
          <a:p>
            <a:pPr lvl="2"/>
            <a:r>
              <a:rPr lang="en-US" altLang="en-US" dirty="0" smtClean="0"/>
              <a:t>Speak with Local Coordinator first</a:t>
            </a:r>
          </a:p>
          <a:p>
            <a:pPr lvl="2"/>
            <a:r>
              <a:rPr lang="en-US" altLang="en-US" dirty="0" smtClean="0"/>
              <a:t>Do not prepare the return</a:t>
            </a:r>
          </a:p>
          <a:p>
            <a:r>
              <a:rPr lang="en-US" altLang="en-US" dirty="0" smtClean="0"/>
              <a:t>Decide </a:t>
            </a:r>
            <a:r>
              <a:rPr lang="en-US" altLang="en-US" b="1" dirty="0" smtClean="0"/>
              <a:t>before</a:t>
            </a:r>
            <a:r>
              <a:rPr lang="en-US" altLang="en-US" dirty="0" smtClean="0"/>
              <a:t> return is begun</a:t>
            </a:r>
            <a:endParaRPr lang="en-US" altLang="en-US" dirty="0"/>
          </a:p>
        </p:txBody>
      </p:sp>
      <p:sp>
        <p:nvSpPr>
          <p:cNvPr id="2" name="Title 1"/>
          <p:cNvSpPr>
            <a:spLocks noGrp="1"/>
          </p:cNvSpPr>
          <p:nvPr>
            <p:ph type="title"/>
          </p:nvPr>
        </p:nvSpPr>
        <p:spPr/>
        <p:txBody>
          <a:bodyPr/>
          <a:lstStyle/>
          <a:p>
            <a:r>
              <a:rPr lang="en-US" smtClean="0"/>
              <a:t>Interview – Business Income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559940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4" name="Slide Number Placeholder 3"/>
          <p:cNvSpPr>
            <a:spLocks noGrp="1"/>
          </p:cNvSpPr>
          <p:nvPr>
            <p:ph type="sldNum" sz="quarter" idx="11"/>
          </p:nvPr>
        </p:nvSpPr>
        <p:spPr/>
        <p:txBody>
          <a:bodyPr/>
          <a:lstStyle/>
          <a:p>
            <a:fld id="{904548E9-6249-43D8-B9E7-ADE044522384}" type="slidenum">
              <a:rPr lang="en-US" smtClean="0"/>
              <a:pPr/>
              <a:t>15</a:t>
            </a:fld>
            <a:endParaRPr lang="en-US" dirty="0"/>
          </a:p>
        </p:txBody>
      </p:sp>
      <p:sp>
        <p:nvSpPr>
          <p:cNvPr id="17411" name="Content Placeholder 2"/>
          <p:cNvSpPr>
            <a:spLocks noGrp="1"/>
          </p:cNvSpPr>
          <p:nvPr>
            <p:ph sz="quarter" idx="12"/>
          </p:nvPr>
        </p:nvSpPr>
        <p:spPr/>
        <p:txBody>
          <a:bodyPr>
            <a:normAutofit lnSpcReduction="10000"/>
          </a:bodyPr>
          <a:lstStyle/>
          <a:p>
            <a:r>
              <a:rPr lang="en-US" altLang="en-US" smtClean="0"/>
              <a:t>Income is treated as Other Income</a:t>
            </a:r>
          </a:p>
          <a:p>
            <a:pPr lvl="1"/>
            <a:r>
              <a:rPr lang="en-US" altLang="en-US" smtClean="0"/>
              <a:t>One time honorarium fee or contest winnings</a:t>
            </a:r>
          </a:p>
          <a:p>
            <a:pPr lvl="1"/>
            <a:r>
              <a:rPr lang="en-US" altLang="en-US" smtClean="0"/>
              <a:t>May be entered in box 3 1099-Misc</a:t>
            </a:r>
          </a:p>
          <a:p>
            <a:r>
              <a:rPr lang="en-US" altLang="en-US" smtClean="0"/>
              <a:t>Generally, no deductions allowed</a:t>
            </a:r>
          </a:p>
          <a:p>
            <a:pPr lvl="1"/>
            <a:r>
              <a:rPr lang="en-US" altLang="en-US" smtClean="0"/>
              <a:t>Miscellaneous deductions subject to 2% of AGI disallowed 2018</a:t>
            </a:r>
          </a:p>
          <a:p>
            <a:r>
              <a:rPr lang="en-US" altLang="en-US" smtClean="0"/>
              <a:t>Activities not entered into for profit are out of scope</a:t>
            </a:r>
            <a:endParaRPr lang="en-US" altLang="en-US" dirty="0" smtClean="0"/>
          </a:p>
        </p:txBody>
      </p:sp>
      <p:sp>
        <p:nvSpPr>
          <p:cNvPr id="2" name="Title 1"/>
          <p:cNvSpPr>
            <a:spLocks noGrp="1"/>
          </p:cNvSpPr>
          <p:nvPr>
            <p:ph type="title"/>
          </p:nvPr>
        </p:nvSpPr>
        <p:spPr/>
        <p:txBody>
          <a:bodyPr/>
          <a:lstStyle/>
          <a:p>
            <a:r>
              <a:rPr lang="en-US" smtClean="0"/>
              <a:t>Income Received Not-a-Business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801051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4" name="Slide Number Placeholder 3"/>
          <p:cNvSpPr>
            <a:spLocks noGrp="1"/>
          </p:cNvSpPr>
          <p:nvPr>
            <p:ph type="sldNum" sz="quarter" idx="11"/>
          </p:nvPr>
        </p:nvSpPr>
        <p:spPr/>
        <p:txBody>
          <a:bodyPr/>
          <a:lstStyle/>
          <a:p>
            <a:fld id="{904548E9-6249-43D8-B9E7-ADE044522384}" type="slidenum">
              <a:rPr lang="en-US" smtClean="0"/>
              <a:pPr/>
              <a:t>16</a:t>
            </a:fld>
            <a:endParaRPr lang="en-US" dirty="0"/>
          </a:p>
        </p:txBody>
      </p:sp>
      <p:sp>
        <p:nvSpPr>
          <p:cNvPr id="17411" name="Content Placeholder 2"/>
          <p:cNvSpPr>
            <a:spLocks noGrp="1"/>
          </p:cNvSpPr>
          <p:nvPr>
            <p:ph sz="quarter" idx="12"/>
          </p:nvPr>
        </p:nvSpPr>
        <p:spPr/>
        <p:txBody>
          <a:bodyPr>
            <a:normAutofit/>
          </a:bodyPr>
          <a:lstStyle/>
          <a:p>
            <a:pPr>
              <a:lnSpc>
                <a:spcPct val="110000"/>
              </a:lnSpc>
            </a:pPr>
            <a:r>
              <a:rPr lang="en-US" altLang="en-US" dirty="0" smtClean="0"/>
              <a:t>Gambling winnings entered as other income when not a business</a:t>
            </a:r>
          </a:p>
          <a:p>
            <a:pPr>
              <a:lnSpc>
                <a:spcPct val="110000"/>
              </a:lnSpc>
            </a:pPr>
            <a:r>
              <a:rPr lang="en-US" altLang="en-US" dirty="0" smtClean="0"/>
              <a:t>Gambling losses deducted on Schedule A not subject to 2% AGI</a:t>
            </a:r>
          </a:p>
          <a:p>
            <a:pPr>
              <a:lnSpc>
                <a:spcPct val="110000"/>
              </a:lnSpc>
              <a:buFont typeface="Wingdings" panose="05000000000000000000" pitchFamily="2" charset="2"/>
              <a:buChar char="Ø"/>
            </a:pPr>
            <a:r>
              <a:rPr lang="en-US" altLang="en-US" dirty="0" smtClean="0"/>
              <a:t>Special rules apply to professional gamblers – refer to a paid preparer</a:t>
            </a:r>
          </a:p>
        </p:txBody>
      </p:sp>
      <p:sp>
        <p:nvSpPr>
          <p:cNvPr id="2" name="Title 1"/>
          <p:cNvSpPr>
            <a:spLocks noGrp="1"/>
          </p:cNvSpPr>
          <p:nvPr>
            <p:ph type="title"/>
          </p:nvPr>
        </p:nvSpPr>
        <p:spPr/>
        <p:txBody>
          <a:bodyPr/>
          <a:lstStyle/>
          <a:p>
            <a:r>
              <a:rPr lang="en-US" dirty="0" smtClean="0"/>
              <a:t>Income Received Not-a-Business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639065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NTTC Training – TY2018</a:t>
            </a:r>
            <a:endParaRPr lang="en-US" dirty="0"/>
          </a:p>
        </p:txBody>
      </p:sp>
      <p:sp>
        <p:nvSpPr>
          <p:cNvPr id="5" name="Slide Number Placeholder 4"/>
          <p:cNvSpPr>
            <a:spLocks noGrp="1"/>
          </p:cNvSpPr>
          <p:nvPr>
            <p:ph type="sldNum" sz="quarter" idx="11"/>
          </p:nvPr>
        </p:nvSpPr>
        <p:spPr/>
        <p:txBody>
          <a:bodyPr/>
          <a:lstStyle/>
          <a:p>
            <a:fld id="{904548E9-6249-43D8-B9E7-ADE044522384}" type="slidenum">
              <a:rPr lang="en-US" smtClean="0"/>
              <a:pPr/>
              <a:t>17</a:t>
            </a:fld>
            <a:endParaRPr lang="en-US" dirty="0"/>
          </a:p>
        </p:txBody>
      </p:sp>
      <p:sp>
        <p:nvSpPr>
          <p:cNvPr id="3" name="Content Placeholder 2"/>
          <p:cNvSpPr>
            <a:spLocks noGrp="1"/>
          </p:cNvSpPr>
          <p:nvPr>
            <p:ph sz="quarter" idx="12"/>
          </p:nvPr>
        </p:nvSpPr>
        <p:spPr>
          <a:xfrm>
            <a:off x="1278833" y="1761432"/>
            <a:ext cx="9753600" cy="4334567"/>
          </a:xfrm>
        </p:spPr>
        <p:txBody>
          <a:bodyPr>
            <a:normAutofit fontScale="85000" lnSpcReduction="20000"/>
          </a:bodyPr>
          <a:lstStyle/>
          <a:p>
            <a:pPr>
              <a:buNone/>
            </a:pPr>
            <a:r>
              <a:rPr lang="en-US" altLang="en-US" dirty="0" smtClean="0"/>
              <a:t>Is this a business?</a:t>
            </a:r>
          </a:p>
          <a:p>
            <a:r>
              <a:rPr lang="en-US" altLang="en-US" dirty="0" smtClean="0"/>
              <a:t>Income from recycling (conducted regularly)</a:t>
            </a:r>
          </a:p>
          <a:p>
            <a:r>
              <a:rPr lang="en-US" altLang="en-US" dirty="0" smtClean="0"/>
              <a:t>Poll worker</a:t>
            </a:r>
          </a:p>
          <a:p>
            <a:r>
              <a:rPr lang="en-US" altLang="en-US" dirty="0" smtClean="0"/>
              <a:t>Babysitter</a:t>
            </a:r>
          </a:p>
          <a:p>
            <a:r>
              <a:rPr lang="en-US" altLang="en-US" dirty="0" smtClean="0"/>
              <a:t>One-time executor fee</a:t>
            </a:r>
          </a:p>
          <a:p>
            <a:r>
              <a:rPr lang="en-US" altLang="en-US" dirty="0" smtClean="0"/>
              <a:t>Caregiver </a:t>
            </a:r>
          </a:p>
          <a:p>
            <a:pPr lvl="1"/>
            <a:r>
              <a:rPr lang="en-US" altLang="en-US" dirty="0" smtClean="0"/>
              <a:t>Who is a relative</a:t>
            </a:r>
          </a:p>
          <a:p>
            <a:pPr lvl="1"/>
            <a:r>
              <a:rPr lang="en-US" altLang="en-US" dirty="0" smtClean="0"/>
              <a:t>Who is not a relative</a:t>
            </a:r>
            <a:endParaRPr lang="en-US" altLang="en-US" dirty="0"/>
          </a:p>
        </p:txBody>
      </p:sp>
      <p:sp>
        <p:nvSpPr>
          <p:cNvPr id="2" name="Title 1"/>
          <p:cNvSpPr>
            <a:spLocks noGrp="1"/>
          </p:cNvSpPr>
          <p:nvPr>
            <p:ph type="title"/>
          </p:nvPr>
        </p:nvSpPr>
        <p:spPr/>
        <p:txBody>
          <a:bodyPr/>
          <a:lstStyle/>
          <a:p>
            <a:r>
              <a:rPr lang="en-US" smtClean="0"/>
              <a:t>Schedule C Quiz</a:t>
            </a:r>
            <a:endParaRPr lang="en-US" dirty="0"/>
          </a:p>
        </p:txBody>
      </p:sp>
      <p:sp>
        <p:nvSpPr>
          <p:cNvPr id="11" name="TextBox 10"/>
          <p:cNvSpPr txBox="1">
            <a:spLocks noChangeArrowheads="1"/>
          </p:cNvSpPr>
          <p:nvPr/>
        </p:nvSpPr>
        <p:spPr bwMode="auto">
          <a:xfrm>
            <a:off x="9982200" y="2286000"/>
            <a:ext cx="762000" cy="523875"/>
          </a:xfrm>
          <a:prstGeom prst="rect">
            <a:avLst/>
          </a:prstGeom>
          <a:noFill/>
          <a:ln w="25400">
            <a:noFill/>
            <a:miter lim="800000"/>
            <a:headEnd/>
            <a:tailEnd/>
          </a:ln>
          <a:extLst/>
        </p:spPr>
        <p:txBody>
          <a:bodyPr>
            <a:spAutoFit/>
          </a:bodyPr>
          <a:lstStyle>
            <a:lvl1pPr>
              <a:spcBef>
                <a:spcPts val="1800"/>
              </a:spcBef>
              <a:buClr>
                <a:srgbClr val="B54A10"/>
              </a:buClr>
              <a:buSzPct val="94000"/>
              <a:buFont typeface="Calibri" pitchFamily="34" charset="0"/>
              <a:buChar char="●"/>
              <a:defRPr sz="3200" b="1">
                <a:solidFill>
                  <a:schemeClr val="tx1"/>
                </a:solidFill>
                <a:latin typeface="Calibri" pitchFamily="34" charset="0"/>
              </a:defRPr>
            </a:lvl1pPr>
            <a:lvl2pPr marL="742950" indent="-285750">
              <a:spcBef>
                <a:spcPts val="1200"/>
              </a:spcBef>
              <a:buClr>
                <a:srgbClr val="105766"/>
              </a:buClr>
              <a:buSzPct val="63000"/>
              <a:buFont typeface="Wingdings" pitchFamily="2" charset="2"/>
              <a:buChar char=""/>
              <a:defRPr sz="3000" b="1">
                <a:solidFill>
                  <a:schemeClr val="tx1"/>
                </a:solidFill>
                <a:latin typeface="Calibri" pitchFamily="34" charset="0"/>
              </a:defRPr>
            </a:lvl2pPr>
            <a:lvl3pPr marL="1143000" indent="-228600">
              <a:spcBef>
                <a:spcPct val="20000"/>
              </a:spcBef>
              <a:buClr>
                <a:srgbClr val="3F1E25"/>
              </a:buClr>
              <a:buSzPct val="70000"/>
              <a:buFont typeface="Wingdings" pitchFamily="2" charset="2"/>
              <a:buChar char=""/>
              <a:defRPr sz="2800" b="1">
                <a:solidFill>
                  <a:schemeClr val="tx1"/>
                </a:solidFill>
                <a:latin typeface="Calibri" pitchFamily="34" charset="0"/>
              </a:defRPr>
            </a:lvl3pPr>
            <a:lvl4pPr marL="1600200" indent="-228600">
              <a:spcBef>
                <a:spcPct val="20000"/>
              </a:spcBef>
              <a:buClr>
                <a:srgbClr val="39639D"/>
              </a:buClr>
              <a:buSzPct val="90000"/>
              <a:buFont typeface="Calibri" pitchFamily="34" charset="0"/>
              <a:buChar char="●"/>
              <a:defRPr sz="2400" b="1">
                <a:solidFill>
                  <a:schemeClr val="tx1"/>
                </a:solidFill>
                <a:latin typeface="Calibri" pitchFamily="34" charset="0"/>
              </a:defRPr>
            </a:lvl4pPr>
            <a:lvl5pPr marL="2057400" indent="-228600">
              <a:spcBef>
                <a:spcPct val="20000"/>
              </a:spcBef>
              <a:buClr>
                <a:srgbClr val="474B78"/>
              </a:buClr>
              <a:buFont typeface="Arial" charset="0"/>
              <a:buChar char="•"/>
              <a:defRPr sz="2200" b="1">
                <a:solidFill>
                  <a:schemeClr val="tx1"/>
                </a:solidFill>
                <a:latin typeface="Calibri" pitchFamily="34" charset="0"/>
              </a:defRPr>
            </a:lvl5pPr>
            <a:lvl6pPr marL="25146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6pPr>
            <a:lvl7pPr marL="29718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7pPr>
            <a:lvl8pPr marL="34290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8pPr>
            <a:lvl9pPr marL="38862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9pPr>
          </a:lstStyle>
          <a:p>
            <a:pPr algn="ctr" eaLnBrk="1" hangingPunct="1">
              <a:spcBef>
                <a:spcPct val="0"/>
              </a:spcBef>
              <a:buClrTx/>
              <a:buSzTx/>
              <a:buFontTx/>
              <a:buNone/>
            </a:pPr>
            <a:r>
              <a:rPr lang="en-US" altLang="en-US" sz="2800" dirty="0">
                <a:solidFill>
                  <a:srgbClr val="0000FF"/>
                </a:solidFill>
              </a:rPr>
              <a:t>Yes</a:t>
            </a:r>
          </a:p>
        </p:txBody>
      </p:sp>
      <p:sp>
        <p:nvSpPr>
          <p:cNvPr id="13" name="TextBox 12"/>
          <p:cNvSpPr txBox="1">
            <a:spLocks noChangeArrowheads="1"/>
          </p:cNvSpPr>
          <p:nvPr/>
        </p:nvSpPr>
        <p:spPr bwMode="auto">
          <a:xfrm>
            <a:off x="9982200" y="2819400"/>
            <a:ext cx="762000" cy="523875"/>
          </a:xfrm>
          <a:prstGeom prst="rect">
            <a:avLst/>
          </a:prstGeom>
          <a:noFill/>
          <a:ln w="25400">
            <a:no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a:spAutoFit/>
          </a:bodyPr>
          <a:lstStyle>
            <a:lvl1pPr>
              <a:spcBef>
                <a:spcPts val="1800"/>
              </a:spcBef>
              <a:buClr>
                <a:srgbClr val="B54A10"/>
              </a:buClr>
              <a:buSzPct val="94000"/>
              <a:buFont typeface="Calibri" pitchFamily="34" charset="0"/>
              <a:buChar char="●"/>
              <a:defRPr sz="3200" b="1">
                <a:solidFill>
                  <a:schemeClr val="tx1"/>
                </a:solidFill>
                <a:latin typeface="Calibri" pitchFamily="34" charset="0"/>
              </a:defRPr>
            </a:lvl1pPr>
            <a:lvl2pPr marL="742950" indent="-285750">
              <a:spcBef>
                <a:spcPts val="1200"/>
              </a:spcBef>
              <a:buClr>
                <a:srgbClr val="105766"/>
              </a:buClr>
              <a:buSzPct val="63000"/>
              <a:buFont typeface="Wingdings" pitchFamily="2" charset="2"/>
              <a:buChar char=""/>
              <a:defRPr sz="3000" b="1">
                <a:solidFill>
                  <a:schemeClr val="tx1"/>
                </a:solidFill>
                <a:latin typeface="Calibri" pitchFamily="34" charset="0"/>
              </a:defRPr>
            </a:lvl2pPr>
            <a:lvl3pPr marL="1143000" indent="-228600">
              <a:spcBef>
                <a:spcPct val="20000"/>
              </a:spcBef>
              <a:buClr>
                <a:srgbClr val="3F1E25"/>
              </a:buClr>
              <a:buSzPct val="70000"/>
              <a:buFont typeface="Wingdings" pitchFamily="2" charset="2"/>
              <a:buChar char=""/>
              <a:defRPr sz="2800" b="1">
                <a:solidFill>
                  <a:schemeClr val="tx1"/>
                </a:solidFill>
                <a:latin typeface="Calibri" pitchFamily="34" charset="0"/>
              </a:defRPr>
            </a:lvl3pPr>
            <a:lvl4pPr marL="1600200" indent="-228600">
              <a:spcBef>
                <a:spcPct val="20000"/>
              </a:spcBef>
              <a:buClr>
                <a:srgbClr val="39639D"/>
              </a:buClr>
              <a:buSzPct val="90000"/>
              <a:buFont typeface="Calibri" pitchFamily="34" charset="0"/>
              <a:buChar char="●"/>
              <a:defRPr sz="2400" b="1">
                <a:solidFill>
                  <a:schemeClr val="tx1"/>
                </a:solidFill>
                <a:latin typeface="Calibri" pitchFamily="34" charset="0"/>
              </a:defRPr>
            </a:lvl4pPr>
            <a:lvl5pPr marL="2057400" indent="-228600">
              <a:spcBef>
                <a:spcPct val="20000"/>
              </a:spcBef>
              <a:buClr>
                <a:srgbClr val="474B78"/>
              </a:buClr>
              <a:buFont typeface="Arial" charset="0"/>
              <a:buChar char="•"/>
              <a:defRPr sz="2200" b="1">
                <a:solidFill>
                  <a:schemeClr val="tx1"/>
                </a:solidFill>
                <a:latin typeface="Calibri" pitchFamily="34" charset="0"/>
              </a:defRPr>
            </a:lvl5pPr>
            <a:lvl6pPr marL="25146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6pPr>
            <a:lvl7pPr marL="29718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7pPr>
            <a:lvl8pPr marL="34290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8pPr>
            <a:lvl9pPr marL="38862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9pPr>
          </a:lstStyle>
          <a:p>
            <a:pPr algn="ctr" eaLnBrk="1" hangingPunct="1">
              <a:spcBef>
                <a:spcPct val="0"/>
              </a:spcBef>
              <a:buClrTx/>
              <a:buSzTx/>
              <a:buFontTx/>
              <a:buNone/>
            </a:pPr>
            <a:r>
              <a:rPr lang="en-US" altLang="en-US" sz="2800" dirty="0">
                <a:solidFill>
                  <a:srgbClr val="0000FF"/>
                </a:solidFill>
              </a:rPr>
              <a:t>No</a:t>
            </a:r>
          </a:p>
        </p:txBody>
      </p:sp>
      <p:sp>
        <p:nvSpPr>
          <p:cNvPr id="14" name="TextBox 13"/>
          <p:cNvSpPr txBox="1">
            <a:spLocks noChangeArrowheads="1"/>
          </p:cNvSpPr>
          <p:nvPr/>
        </p:nvSpPr>
        <p:spPr bwMode="auto">
          <a:xfrm>
            <a:off x="5562600" y="3352800"/>
            <a:ext cx="5181600" cy="523875"/>
          </a:xfrm>
          <a:prstGeom prst="rect">
            <a:avLst/>
          </a:prstGeom>
          <a:noFill/>
          <a:ln w="25400">
            <a:no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a:spAutoFit/>
          </a:bodyPr>
          <a:lstStyle>
            <a:lvl1pPr>
              <a:spcBef>
                <a:spcPts val="1800"/>
              </a:spcBef>
              <a:buClr>
                <a:srgbClr val="B54A10"/>
              </a:buClr>
              <a:buSzPct val="94000"/>
              <a:buFont typeface="Calibri" pitchFamily="34" charset="0"/>
              <a:buChar char="●"/>
              <a:defRPr sz="3200" b="1">
                <a:solidFill>
                  <a:schemeClr val="tx1"/>
                </a:solidFill>
                <a:latin typeface="Calibri" pitchFamily="34" charset="0"/>
              </a:defRPr>
            </a:lvl1pPr>
            <a:lvl2pPr marL="742950" indent="-285750">
              <a:spcBef>
                <a:spcPts val="1200"/>
              </a:spcBef>
              <a:buClr>
                <a:srgbClr val="105766"/>
              </a:buClr>
              <a:buSzPct val="63000"/>
              <a:buFont typeface="Wingdings" pitchFamily="2" charset="2"/>
              <a:buChar char=""/>
              <a:defRPr sz="3000" b="1">
                <a:solidFill>
                  <a:schemeClr val="tx1"/>
                </a:solidFill>
                <a:latin typeface="Calibri" pitchFamily="34" charset="0"/>
              </a:defRPr>
            </a:lvl2pPr>
            <a:lvl3pPr marL="1143000" indent="-228600">
              <a:spcBef>
                <a:spcPct val="20000"/>
              </a:spcBef>
              <a:buClr>
                <a:srgbClr val="3F1E25"/>
              </a:buClr>
              <a:buSzPct val="70000"/>
              <a:buFont typeface="Wingdings" pitchFamily="2" charset="2"/>
              <a:buChar char=""/>
              <a:defRPr sz="2800" b="1">
                <a:solidFill>
                  <a:schemeClr val="tx1"/>
                </a:solidFill>
                <a:latin typeface="Calibri" pitchFamily="34" charset="0"/>
              </a:defRPr>
            </a:lvl3pPr>
            <a:lvl4pPr marL="1600200" indent="-228600">
              <a:spcBef>
                <a:spcPct val="20000"/>
              </a:spcBef>
              <a:buClr>
                <a:srgbClr val="39639D"/>
              </a:buClr>
              <a:buSzPct val="90000"/>
              <a:buFont typeface="Calibri" pitchFamily="34" charset="0"/>
              <a:buChar char="●"/>
              <a:defRPr sz="2400" b="1">
                <a:solidFill>
                  <a:schemeClr val="tx1"/>
                </a:solidFill>
                <a:latin typeface="Calibri" pitchFamily="34" charset="0"/>
              </a:defRPr>
            </a:lvl4pPr>
            <a:lvl5pPr marL="2057400" indent="-228600">
              <a:spcBef>
                <a:spcPct val="20000"/>
              </a:spcBef>
              <a:buClr>
                <a:srgbClr val="474B78"/>
              </a:buClr>
              <a:buFont typeface="Arial" charset="0"/>
              <a:buChar char="•"/>
              <a:defRPr sz="2200" b="1">
                <a:solidFill>
                  <a:schemeClr val="tx1"/>
                </a:solidFill>
                <a:latin typeface="Calibri" pitchFamily="34" charset="0"/>
              </a:defRPr>
            </a:lvl5pPr>
            <a:lvl6pPr marL="25146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6pPr>
            <a:lvl7pPr marL="29718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7pPr>
            <a:lvl8pPr marL="34290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8pPr>
            <a:lvl9pPr marL="38862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9pPr>
          </a:lstStyle>
          <a:p>
            <a:pPr algn="ctr" eaLnBrk="1" hangingPunct="1">
              <a:spcBef>
                <a:spcPct val="0"/>
              </a:spcBef>
              <a:buClrTx/>
              <a:buSzTx/>
              <a:buFontTx/>
              <a:buNone/>
            </a:pPr>
            <a:r>
              <a:rPr lang="en-US" altLang="en-US" sz="2800" dirty="0">
                <a:solidFill>
                  <a:srgbClr val="0000FF"/>
                </a:solidFill>
              </a:rPr>
              <a:t>Yes, if not a household employee</a:t>
            </a:r>
          </a:p>
        </p:txBody>
      </p:sp>
      <p:sp>
        <p:nvSpPr>
          <p:cNvPr id="15" name="TextBox 14"/>
          <p:cNvSpPr txBox="1">
            <a:spLocks noChangeArrowheads="1"/>
          </p:cNvSpPr>
          <p:nvPr/>
        </p:nvSpPr>
        <p:spPr bwMode="auto">
          <a:xfrm>
            <a:off x="6629400" y="4876800"/>
            <a:ext cx="4038600" cy="523875"/>
          </a:xfrm>
          <a:prstGeom prst="rect">
            <a:avLst/>
          </a:prstGeom>
          <a:noFill/>
          <a:ln w="25400">
            <a:no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square">
            <a:spAutoFit/>
          </a:bodyPr>
          <a:lstStyle>
            <a:lvl1pPr>
              <a:spcBef>
                <a:spcPts val="1800"/>
              </a:spcBef>
              <a:buClr>
                <a:srgbClr val="B54A10"/>
              </a:buClr>
              <a:buSzPct val="94000"/>
              <a:buFont typeface="Calibri" pitchFamily="34" charset="0"/>
              <a:buChar char="●"/>
              <a:defRPr sz="3200" b="1">
                <a:solidFill>
                  <a:schemeClr val="tx1"/>
                </a:solidFill>
                <a:latin typeface="Calibri" pitchFamily="34" charset="0"/>
              </a:defRPr>
            </a:lvl1pPr>
            <a:lvl2pPr marL="742950" indent="-285750">
              <a:spcBef>
                <a:spcPts val="1200"/>
              </a:spcBef>
              <a:buClr>
                <a:srgbClr val="105766"/>
              </a:buClr>
              <a:buSzPct val="63000"/>
              <a:buFont typeface="Wingdings" pitchFamily="2" charset="2"/>
              <a:buChar char=""/>
              <a:defRPr sz="3000" b="1">
                <a:solidFill>
                  <a:schemeClr val="tx1"/>
                </a:solidFill>
                <a:latin typeface="Calibri" pitchFamily="34" charset="0"/>
              </a:defRPr>
            </a:lvl2pPr>
            <a:lvl3pPr marL="1143000" indent="-228600">
              <a:spcBef>
                <a:spcPct val="20000"/>
              </a:spcBef>
              <a:buClr>
                <a:srgbClr val="3F1E25"/>
              </a:buClr>
              <a:buSzPct val="70000"/>
              <a:buFont typeface="Wingdings" pitchFamily="2" charset="2"/>
              <a:buChar char=""/>
              <a:defRPr sz="2800" b="1">
                <a:solidFill>
                  <a:schemeClr val="tx1"/>
                </a:solidFill>
                <a:latin typeface="Calibri" pitchFamily="34" charset="0"/>
              </a:defRPr>
            </a:lvl3pPr>
            <a:lvl4pPr marL="1600200" indent="-228600">
              <a:spcBef>
                <a:spcPct val="20000"/>
              </a:spcBef>
              <a:buClr>
                <a:srgbClr val="39639D"/>
              </a:buClr>
              <a:buSzPct val="90000"/>
              <a:buFont typeface="Calibri" pitchFamily="34" charset="0"/>
              <a:buChar char="●"/>
              <a:defRPr sz="2400" b="1">
                <a:solidFill>
                  <a:schemeClr val="tx1"/>
                </a:solidFill>
                <a:latin typeface="Calibri" pitchFamily="34" charset="0"/>
              </a:defRPr>
            </a:lvl4pPr>
            <a:lvl5pPr marL="2057400" indent="-228600">
              <a:spcBef>
                <a:spcPct val="20000"/>
              </a:spcBef>
              <a:buClr>
                <a:srgbClr val="474B78"/>
              </a:buClr>
              <a:buFont typeface="Arial" charset="0"/>
              <a:buChar char="•"/>
              <a:defRPr sz="2200" b="1">
                <a:solidFill>
                  <a:schemeClr val="tx1"/>
                </a:solidFill>
                <a:latin typeface="Calibri" pitchFamily="34" charset="0"/>
              </a:defRPr>
            </a:lvl5pPr>
            <a:lvl6pPr marL="25146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6pPr>
            <a:lvl7pPr marL="29718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7pPr>
            <a:lvl8pPr marL="34290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8pPr>
            <a:lvl9pPr marL="38862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9pPr>
          </a:lstStyle>
          <a:p>
            <a:pPr algn="ctr" eaLnBrk="1" hangingPunct="1">
              <a:spcBef>
                <a:spcPct val="0"/>
              </a:spcBef>
              <a:buClrTx/>
              <a:buSzTx/>
              <a:buFontTx/>
              <a:buNone/>
            </a:pPr>
            <a:r>
              <a:rPr lang="en-US" altLang="en-US" sz="2800" dirty="0">
                <a:solidFill>
                  <a:srgbClr val="0000FF"/>
                </a:solidFill>
              </a:rPr>
              <a:t>No, unless in the business</a:t>
            </a:r>
          </a:p>
        </p:txBody>
      </p:sp>
      <p:sp>
        <p:nvSpPr>
          <p:cNvPr id="16" name="TextBox 15"/>
          <p:cNvSpPr txBox="1">
            <a:spLocks noChangeArrowheads="1"/>
          </p:cNvSpPr>
          <p:nvPr/>
        </p:nvSpPr>
        <p:spPr bwMode="auto">
          <a:xfrm>
            <a:off x="5943600" y="5257800"/>
            <a:ext cx="4800600" cy="492443"/>
          </a:xfrm>
          <a:prstGeom prst="rect">
            <a:avLst/>
          </a:prstGeom>
          <a:noFill/>
          <a:ln w="25400">
            <a:no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square">
            <a:spAutoFit/>
          </a:bodyPr>
          <a:lstStyle>
            <a:lvl1pPr>
              <a:spcBef>
                <a:spcPts val="1800"/>
              </a:spcBef>
              <a:buClr>
                <a:srgbClr val="B54A10"/>
              </a:buClr>
              <a:buSzPct val="94000"/>
              <a:buFont typeface="Calibri" pitchFamily="34" charset="0"/>
              <a:buChar char="●"/>
              <a:defRPr sz="3200" b="1">
                <a:solidFill>
                  <a:schemeClr val="tx1"/>
                </a:solidFill>
                <a:latin typeface="Calibri" pitchFamily="34" charset="0"/>
              </a:defRPr>
            </a:lvl1pPr>
            <a:lvl2pPr marL="742950" indent="-285750">
              <a:spcBef>
                <a:spcPts val="1200"/>
              </a:spcBef>
              <a:buClr>
                <a:srgbClr val="105766"/>
              </a:buClr>
              <a:buSzPct val="63000"/>
              <a:buFont typeface="Wingdings" pitchFamily="2" charset="2"/>
              <a:buChar char=""/>
              <a:defRPr sz="3000" b="1">
                <a:solidFill>
                  <a:schemeClr val="tx1"/>
                </a:solidFill>
                <a:latin typeface="Calibri" pitchFamily="34" charset="0"/>
              </a:defRPr>
            </a:lvl2pPr>
            <a:lvl3pPr marL="1143000" indent="-228600">
              <a:spcBef>
                <a:spcPct val="20000"/>
              </a:spcBef>
              <a:buClr>
                <a:srgbClr val="3F1E25"/>
              </a:buClr>
              <a:buSzPct val="70000"/>
              <a:buFont typeface="Wingdings" pitchFamily="2" charset="2"/>
              <a:buChar char=""/>
              <a:defRPr sz="2800" b="1">
                <a:solidFill>
                  <a:schemeClr val="tx1"/>
                </a:solidFill>
                <a:latin typeface="Calibri" pitchFamily="34" charset="0"/>
              </a:defRPr>
            </a:lvl3pPr>
            <a:lvl4pPr marL="1600200" indent="-228600">
              <a:spcBef>
                <a:spcPct val="20000"/>
              </a:spcBef>
              <a:buClr>
                <a:srgbClr val="39639D"/>
              </a:buClr>
              <a:buSzPct val="90000"/>
              <a:buFont typeface="Calibri" pitchFamily="34" charset="0"/>
              <a:buChar char="●"/>
              <a:defRPr sz="2400" b="1">
                <a:solidFill>
                  <a:schemeClr val="tx1"/>
                </a:solidFill>
                <a:latin typeface="Calibri" pitchFamily="34" charset="0"/>
              </a:defRPr>
            </a:lvl4pPr>
            <a:lvl5pPr marL="2057400" indent="-228600">
              <a:spcBef>
                <a:spcPct val="20000"/>
              </a:spcBef>
              <a:buClr>
                <a:srgbClr val="474B78"/>
              </a:buClr>
              <a:buFont typeface="Arial" charset="0"/>
              <a:buChar char="•"/>
              <a:defRPr sz="2200" b="1">
                <a:solidFill>
                  <a:schemeClr val="tx1"/>
                </a:solidFill>
                <a:latin typeface="Calibri" pitchFamily="34" charset="0"/>
              </a:defRPr>
            </a:lvl5pPr>
            <a:lvl6pPr marL="25146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6pPr>
            <a:lvl7pPr marL="29718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7pPr>
            <a:lvl8pPr marL="34290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8pPr>
            <a:lvl9pPr marL="38862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9pPr>
          </a:lstStyle>
          <a:p>
            <a:pPr eaLnBrk="1" hangingPunct="1">
              <a:spcBef>
                <a:spcPct val="0"/>
              </a:spcBef>
              <a:buClrTx/>
              <a:buSzTx/>
              <a:buFontTx/>
              <a:buNone/>
            </a:pPr>
            <a:r>
              <a:rPr lang="en-US" altLang="en-US" sz="2600" dirty="0">
                <a:solidFill>
                  <a:srgbClr val="0000FF"/>
                </a:solidFill>
              </a:rPr>
              <a:t>Yes, if not a </a:t>
            </a:r>
            <a:r>
              <a:rPr lang="en-US" altLang="en-US" sz="2600" dirty="0" smtClean="0">
                <a:solidFill>
                  <a:srgbClr val="0000FF"/>
                </a:solidFill>
              </a:rPr>
              <a:t>household employee</a:t>
            </a:r>
            <a:endParaRPr lang="en-US" altLang="en-US" sz="2600" dirty="0">
              <a:solidFill>
                <a:srgbClr val="0000FF"/>
              </a:solidFill>
            </a:endParaRPr>
          </a:p>
        </p:txBody>
      </p:sp>
      <p:sp>
        <p:nvSpPr>
          <p:cNvPr id="17" name="TextBox 16"/>
          <p:cNvSpPr txBox="1">
            <a:spLocks noChangeArrowheads="1"/>
          </p:cNvSpPr>
          <p:nvPr/>
        </p:nvSpPr>
        <p:spPr bwMode="auto">
          <a:xfrm>
            <a:off x="6629400" y="3886200"/>
            <a:ext cx="4021347" cy="523875"/>
          </a:xfrm>
          <a:prstGeom prst="rect">
            <a:avLst/>
          </a:prstGeom>
          <a:noFill/>
          <a:ln w="25400">
            <a:no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wrap="square">
            <a:spAutoFit/>
          </a:bodyPr>
          <a:lstStyle>
            <a:lvl1pPr>
              <a:spcBef>
                <a:spcPts val="1800"/>
              </a:spcBef>
              <a:buClr>
                <a:srgbClr val="B54A10"/>
              </a:buClr>
              <a:buSzPct val="94000"/>
              <a:buFont typeface="Calibri" pitchFamily="34" charset="0"/>
              <a:buChar char="●"/>
              <a:defRPr sz="3200" b="1">
                <a:solidFill>
                  <a:schemeClr val="tx1"/>
                </a:solidFill>
                <a:latin typeface="Calibri" pitchFamily="34" charset="0"/>
              </a:defRPr>
            </a:lvl1pPr>
            <a:lvl2pPr marL="742950" indent="-285750">
              <a:spcBef>
                <a:spcPts val="1200"/>
              </a:spcBef>
              <a:buClr>
                <a:srgbClr val="105766"/>
              </a:buClr>
              <a:buSzPct val="63000"/>
              <a:buFont typeface="Wingdings" pitchFamily="2" charset="2"/>
              <a:buChar char=""/>
              <a:defRPr sz="3000" b="1">
                <a:solidFill>
                  <a:schemeClr val="tx1"/>
                </a:solidFill>
                <a:latin typeface="Calibri" pitchFamily="34" charset="0"/>
              </a:defRPr>
            </a:lvl2pPr>
            <a:lvl3pPr marL="1143000" indent="-228600">
              <a:spcBef>
                <a:spcPct val="20000"/>
              </a:spcBef>
              <a:buClr>
                <a:srgbClr val="3F1E25"/>
              </a:buClr>
              <a:buSzPct val="70000"/>
              <a:buFont typeface="Wingdings" pitchFamily="2" charset="2"/>
              <a:buChar char=""/>
              <a:defRPr sz="2800" b="1">
                <a:solidFill>
                  <a:schemeClr val="tx1"/>
                </a:solidFill>
                <a:latin typeface="Calibri" pitchFamily="34" charset="0"/>
              </a:defRPr>
            </a:lvl3pPr>
            <a:lvl4pPr marL="1600200" indent="-228600">
              <a:spcBef>
                <a:spcPct val="20000"/>
              </a:spcBef>
              <a:buClr>
                <a:srgbClr val="39639D"/>
              </a:buClr>
              <a:buSzPct val="90000"/>
              <a:buFont typeface="Calibri" pitchFamily="34" charset="0"/>
              <a:buChar char="●"/>
              <a:defRPr sz="2400" b="1">
                <a:solidFill>
                  <a:schemeClr val="tx1"/>
                </a:solidFill>
                <a:latin typeface="Calibri" pitchFamily="34" charset="0"/>
              </a:defRPr>
            </a:lvl4pPr>
            <a:lvl5pPr marL="2057400" indent="-228600">
              <a:spcBef>
                <a:spcPct val="20000"/>
              </a:spcBef>
              <a:buClr>
                <a:srgbClr val="474B78"/>
              </a:buClr>
              <a:buFont typeface="Arial" charset="0"/>
              <a:buChar char="•"/>
              <a:defRPr sz="2200" b="1">
                <a:solidFill>
                  <a:schemeClr val="tx1"/>
                </a:solidFill>
                <a:latin typeface="Calibri" pitchFamily="34" charset="0"/>
              </a:defRPr>
            </a:lvl5pPr>
            <a:lvl6pPr marL="25146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6pPr>
            <a:lvl7pPr marL="29718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7pPr>
            <a:lvl8pPr marL="34290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8pPr>
            <a:lvl9pPr marL="38862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9pPr>
          </a:lstStyle>
          <a:p>
            <a:pPr algn="ctr" eaLnBrk="1" hangingPunct="1">
              <a:spcBef>
                <a:spcPct val="0"/>
              </a:spcBef>
              <a:buClrTx/>
              <a:buSzTx/>
              <a:buFontTx/>
              <a:buNone/>
            </a:pPr>
            <a:r>
              <a:rPr lang="en-US" altLang="en-US" sz="2800" dirty="0">
                <a:solidFill>
                  <a:srgbClr val="0000FF"/>
                </a:solidFill>
              </a:rPr>
              <a:t>No, unless in the business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368129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4" grpId="0"/>
      <p:bldP spid="15" grpId="0"/>
      <p:bldP spid="16" grpId="0"/>
      <p:bldP spid="17" grpId="0"/>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NTTC Training – TY2018</a:t>
            </a:r>
            <a:endParaRPr lang="en-US" dirty="0"/>
          </a:p>
        </p:txBody>
      </p:sp>
      <p:sp>
        <p:nvSpPr>
          <p:cNvPr id="3" name="Slide Number Placeholder 2"/>
          <p:cNvSpPr>
            <a:spLocks noGrp="1"/>
          </p:cNvSpPr>
          <p:nvPr>
            <p:ph type="sldNum" sz="quarter" idx="11"/>
          </p:nvPr>
        </p:nvSpPr>
        <p:spPr/>
        <p:txBody>
          <a:bodyPr/>
          <a:lstStyle/>
          <a:p>
            <a:fld id="{904548E9-6249-43D8-B9E7-ADE044522384}" type="slidenum">
              <a:rPr lang="en-US" smtClean="0"/>
              <a:pPr/>
              <a:t>18</a:t>
            </a:fld>
            <a:endParaRPr lang="en-US" dirty="0"/>
          </a:p>
        </p:txBody>
      </p:sp>
      <p:sp>
        <p:nvSpPr>
          <p:cNvPr id="36867" name="Rectangle 3"/>
          <p:cNvSpPr>
            <a:spLocks noGrp="1" noChangeArrowheads="1"/>
          </p:cNvSpPr>
          <p:nvPr>
            <p:ph sz="quarter" idx="12"/>
          </p:nvPr>
        </p:nvSpPr>
        <p:spPr/>
        <p:txBody>
          <a:bodyPr>
            <a:normAutofit lnSpcReduction="10000"/>
          </a:bodyPr>
          <a:lstStyle/>
          <a:p>
            <a:r>
              <a:rPr lang="en-US" altLang="en-US" dirty="0"/>
              <a:t>Use Schedule C </a:t>
            </a:r>
          </a:p>
          <a:p>
            <a:r>
              <a:rPr lang="en-US" altLang="en-US" dirty="0" smtClean="0"/>
              <a:t>Do </a:t>
            </a:r>
            <a:r>
              <a:rPr lang="en-US" altLang="en-US" dirty="0"/>
              <a:t>not use Schedule </a:t>
            </a:r>
            <a:r>
              <a:rPr lang="en-US" altLang="en-US" dirty="0" smtClean="0"/>
              <a:t>C-</a:t>
            </a:r>
            <a:r>
              <a:rPr lang="en-US" altLang="en-US" dirty="0" err="1" smtClean="0"/>
              <a:t>EZ</a:t>
            </a:r>
            <a:r>
              <a:rPr lang="en-US" altLang="en-US" dirty="0"/>
              <a:t> </a:t>
            </a:r>
            <a:r>
              <a:rPr lang="en-US" altLang="en-US" dirty="0" smtClean="0"/>
              <a:t>– does not print expense details</a:t>
            </a:r>
          </a:p>
          <a:p>
            <a:r>
              <a:rPr lang="en-US" altLang="en-US" dirty="0" smtClean="0"/>
              <a:t>May need to force Schedule C – in cost of goods sold, enter:</a:t>
            </a:r>
          </a:p>
          <a:p>
            <a:pPr lvl="1"/>
            <a:r>
              <a:rPr lang="en-US" altLang="en-US" dirty="0" smtClean="0"/>
              <a:t>$1 as beginning inventory and </a:t>
            </a:r>
          </a:p>
          <a:p>
            <a:pPr lvl="1"/>
            <a:r>
              <a:rPr lang="en-US" altLang="en-US" dirty="0" smtClean="0"/>
              <a:t>$1 as ending inventory</a:t>
            </a:r>
            <a:endParaRPr lang="en-US" altLang="en-US" dirty="0"/>
          </a:p>
        </p:txBody>
      </p:sp>
      <p:sp>
        <p:nvSpPr>
          <p:cNvPr id="9218" name="Rectangle 2"/>
          <p:cNvSpPr>
            <a:spLocks noGrp="1" noChangeArrowheads="1"/>
          </p:cNvSpPr>
          <p:nvPr>
            <p:ph type="title"/>
          </p:nvPr>
        </p:nvSpPr>
        <p:spPr/>
        <p:txBody>
          <a:bodyPr/>
          <a:lstStyle/>
          <a:p>
            <a:r>
              <a:rPr lang="en-US" altLang="en-US" dirty="0"/>
              <a:t>Schedule C Input</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625948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NTTC Training – TY2018</a:t>
            </a:r>
            <a:endParaRPr lang="en-US" dirty="0"/>
          </a:p>
        </p:txBody>
      </p:sp>
      <p:sp>
        <p:nvSpPr>
          <p:cNvPr id="3" name="Slide Number Placeholder 2"/>
          <p:cNvSpPr>
            <a:spLocks noGrp="1"/>
          </p:cNvSpPr>
          <p:nvPr>
            <p:ph type="sldNum" sz="quarter" idx="11"/>
          </p:nvPr>
        </p:nvSpPr>
        <p:spPr/>
        <p:txBody>
          <a:bodyPr/>
          <a:lstStyle/>
          <a:p>
            <a:fld id="{904548E9-6249-43D8-B9E7-ADE044522384}" type="slidenum">
              <a:rPr lang="en-US" smtClean="0"/>
              <a:pPr/>
              <a:t>19</a:t>
            </a:fld>
            <a:endParaRPr lang="en-US" dirty="0"/>
          </a:p>
        </p:txBody>
      </p:sp>
      <p:sp>
        <p:nvSpPr>
          <p:cNvPr id="36867" name="Rectangle 3"/>
          <p:cNvSpPr>
            <a:spLocks noGrp="1" noChangeArrowheads="1"/>
          </p:cNvSpPr>
          <p:nvPr>
            <p:ph sz="quarter" idx="12"/>
          </p:nvPr>
        </p:nvSpPr>
        <p:spPr/>
        <p:txBody>
          <a:bodyPr>
            <a:normAutofit fontScale="92500" lnSpcReduction="10000"/>
          </a:bodyPr>
          <a:lstStyle/>
          <a:p>
            <a:r>
              <a:rPr lang="en-US" altLang="en-US" dirty="0" smtClean="0"/>
              <a:t>Jointly run business must be split into two Schedules C</a:t>
            </a:r>
          </a:p>
          <a:p>
            <a:pPr lvl="1">
              <a:buFont typeface="Wingdings" panose="05000000000000000000" pitchFamily="2" charset="2"/>
              <a:buChar char="Ø"/>
            </a:pPr>
            <a:r>
              <a:rPr lang="en-US" altLang="en-US" dirty="0" smtClean="0"/>
              <a:t>Self-employment tax implications</a:t>
            </a:r>
          </a:p>
          <a:p>
            <a:r>
              <a:rPr lang="en-US" altLang="en-US" dirty="0" smtClean="0"/>
              <a:t>Can enter all income and expenses on one Schedule C</a:t>
            </a:r>
          </a:p>
          <a:p>
            <a:r>
              <a:rPr lang="en-US" altLang="en-US" dirty="0" smtClean="0"/>
              <a:t>“Move” the other spouse’s share to a separate Schedule C </a:t>
            </a:r>
          </a:p>
          <a:p>
            <a:pPr lvl="1"/>
            <a:r>
              <a:rPr lang="en-US" altLang="en-US" dirty="0" smtClean="0"/>
              <a:t>Input an as “Returns and allowances” on the first Schedule C</a:t>
            </a:r>
          </a:p>
          <a:p>
            <a:pPr lvl="1"/>
            <a:r>
              <a:rPr lang="en-US" altLang="en-US" dirty="0" smtClean="0"/>
              <a:t>Input as “Other Income” on the other spouse’s Schedule C</a:t>
            </a:r>
          </a:p>
          <a:p>
            <a:pPr>
              <a:buFont typeface="Wingdings" panose="05000000000000000000" pitchFamily="2" charset="2"/>
              <a:buChar char="Ø"/>
            </a:pPr>
            <a:r>
              <a:rPr lang="en-US" altLang="en-US" dirty="0" smtClean="0"/>
              <a:t>Taxpayer decides the portion allocable to each spouse</a:t>
            </a:r>
            <a:endParaRPr lang="en-US" altLang="en-US" dirty="0"/>
          </a:p>
        </p:txBody>
      </p:sp>
      <p:sp>
        <p:nvSpPr>
          <p:cNvPr id="9218" name="Rectangle 2"/>
          <p:cNvSpPr>
            <a:spLocks noGrp="1" noChangeArrowheads="1"/>
          </p:cNvSpPr>
          <p:nvPr>
            <p:ph type="title"/>
          </p:nvPr>
        </p:nvSpPr>
        <p:spPr/>
        <p:txBody>
          <a:bodyPr/>
          <a:lstStyle/>
          <a:p>
            <a:r>
              <a:rPr lang="en-US" altLang="en-US" dirty="0" smtClean="0"/>
              <a:t>Jointly Run Business</a:t>
            </a:r>
            <a:endParaRPr lang="en-US"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03839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86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86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686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6867">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68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4" name="Slide Number Placeholder 3"/>
          <p:cNvSpPr>
            <a:spLocks noGrp="1"/>
          </p:cNvSpPr>
          <p:nvPr>
            <p:ph type="sldNum" sz="quarter" idx="11"/>
          </p:nvPr>
        </p:nvSpPr>
        <p:spPr/>
        <p:txBody>
          <a:bodyPr/>
          <a:lstStyle/>
          <a:p>
            <a:fld id="{904548E9-6249-43D8-B9E7-ADE044522384}" type="slidenum">
              <a:rPr lang="en-US" smtClean="0"/>
              <a:pPr/>
              <a:t>2</a:t>
            </a:fld>
            <a:endParaRPr lang="en-US" dirty="0"/>
          </a:p>
        </p:txBody>
      </p:sp>
      <p:sp>
        <p:nvSpPr>
          <p:cNvPr id="11267" name="Content Placeholder 2"/>
          <p:cNvSpPr>
            <a:spLocks noGrp="1"/>
          </p:cNvSpPr>
          <p:nvPr>
            <p:ph sz="quarter" idx="12"/>
          </p:nvPr>
        </p:nvSpPr>
        <p:spPr/>
        <p:txBody>
          <a:bodyPr>
            <a:normAutofit/>
          </a:bodyPr>
          <a:lstStyle/>
          <a:p>
            <a:pPr marL="0" indent="0">
              <a:buNone/>
            </a:pPr>
            <a:r>
              <a:rPr lang="en-US" altLang="en-US" dirty="0"/>
              <a:t>There are 3 choices</a:t>
            </a:r>
          </a:p>
          <a:p>
            <a:pPr marL="1023938" lvl="1" indent="-509588">
              <a:buFont typeface="+mj-lt"/>
              <a:buAutoNum type="arabicPeriod"/>
            </a:pPr>
            <a:r>
              <a:rPr lang="en-US" altLang="en-US" dirty="0"/>
              <a:t>A business</a:t>
            </a:r>
          </a:p>
          <a:p>
            <a:pPr marL="1023938" lvl="1" indent="-509588">
              <a:buFont typeface="+mj-lt"/>
              <a:buAutoNum type="arabicPeriod"/>
            </a:pPr>
            <a:r>
              <a:rPr lang="en-US" altLang="en-US" dirty="0"/>
              <a:t>Income producing, but not a business</a:t>
            </a:r>
          </a:p>
          <a:p>
            <a:pPr marL="1023938" lvl="1" indent="-509588">
              <a:buFont typeface="+mj-lt"/>
              <a:buAutoNum type="arabicPeriod"/>
            </a:pPr>
            <a:r>
              <a:rPr lang="en-US" altLang="en-US" dirty="0"/>
              <a:t>Not entered into for profit (e.g. hobby)</a:t>
            </a:r>
          </a:p>
        </p:txBody>
      </p:sp>
      <p:sp>
        <p:nvSpPr>
          <p:cNvPr id="2" name="Title 1"/>
          <p:cNvSpPr>
            <a:spLocks noGrp="1"/>
          </p:cNvSpPr>
          <p:nvPr>
            <p:ph type="title"/>
          </p:nvPr>
        </p:nvSpPr>
        <p:spPr/>
        <p:txBody>
          <a:bodyPr/>
          <a:lstStyle/>
          <a:p>
            <a:r>
              <a:rPr lang="en-US" dirty="0" smtClean="0"/>
              <a:t>Business Determination</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517276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NTTC Training – TY2018</a:t>
            </a:r>
            <a:endParaRPr lang="en-US" dirty="0"/>
          </a:p>
        </p:txBody>
      </p:sp>
      <p:sp>
        <p:nvSpPr>
          <p:cNvPr id="4" name="Slide Number Placeholder 3"/>
          <p:cNvSpPr>
            <a:spLocks noGrp="1"/>
          </p:cNvSpPr>
          <p:nvPr>
            <p:ph type="sldNum" sz="quarter" idx="11"/>
          </p:nvPr>
        </p:nvSpPr>
        <p:spPr/>
        <p:txBody>
          <a:bodyPr/>
          <a:lstStyle/>
          <a:p>
            <a:fld id="{904548E9-6249-43D8-B9E7-ADE044522384}" type="slidenum">
              <a:rPr lang="en-US" smtClean="0"/>
              <a:pPr/>
              <a:t>20</a:t>
            </a:fld>
            <a:endParaRPr lang="en-US" dirty="0"/>
          </a:p>
        </p:txBody>
      </p:sp>
      <p:sp>
        <p:nvSpPr>
          <p:cNvPr id="2" name="Title 1"/>
          <p:cNvSpPr>
            <a:spLocks noGrp="1"/>
          </p:cNvSpPr>
          <p:nvPr>
            <p:ph type="title"/>
          </p:nvPr>
        </p:nvSpPr>
        <p:spPr/>
        <p:txBody>
          <a:bodyPr/>
          <a:lstStyle/>
          <a:p>
            <a:r>
              <a:rPr lang="en-US" smtClean="0"/>
              <a:t>Business Code</a:t>
            </a:r>
            <a:endParaRPr lang="en-US" dirty="0"/>
          </a:p>
        </p:txBody>
      </p:sp>
      <p:sp>
        <p:nvSpPr>
          <p:cNvPr id="35843" name="Content Placeholder 2"/>
          <p:cNvSpPr>
            <a:spLocks noGrp="1"/>
          </p:cNvSpPr>
          <p:nvPr>
            <p:ph type="body" sz="quarter" idx="16"/>
          </p:nvPr>
        </p:nvSpPr>
        <p:spPr>
          <a:xfrm>
            <a:off x="1267327" y="1828800"/>
            <a:ext cx="10058400" cy="1879353"/>
          </a:xfrm>
        </p:spPr>
        <p:txBody>
          <a:bodyPr/>
          <a:lstStyle/>
          <a:p>
            <a:r>
              <a:rPr lang="en-US" altLang="en-US" dirty="0" smtClean="0"/>
              <a:t>Select code from the list</a:t>
            </a:r>
            <a:endParaRPr lang="en-US" altLang="en-US" dirty="0"/>
          </a:p>
        </p:txBody>
      </p:sp>
      <p:pic>
        <p:nvPicPr>
          <p:cNvPr id="35845" name="Picture 7"/>
          <p:cNvPicPr>
            <a:picLocks noChangeAspect="1"/>
          </p:cNvPicPr>
          <p:nvPr/>
        </p:nvPicPr>
        <p:blipFill rotWithShape="1">
          <a:blip r:embed="rId3" cstate="print">
            <a:extLst>
              <a:ext uri="{BEBA8EAE-BF5A-486C-A8C5-ECC9F3942E4B}">
                <a14:imgProps xmlns:a14="http://schemas.microsoft.com/office/drawing/2010/main" xmlns:p="http://schemas.openxmlformats.org/presentationml/2006/main" xmlns:r="http://schemas.openxmlformats.org/officeDocument/2006/relationships" xmlns:a="http://schemas.openxmlformats.org/drawingml/2006/main" xmlns="">
                  <a14:imgLayer r:embed="rId4">
                    <a14:imgEffect>
                      <a14:sharpenSoften amount="25000"/>
                    </a14:imgEffect>
                  </a14:imgLayer>
                </a14:imgProps>
              </a:ex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p:blipFill>
        <p:spPr bwMode="auto">
          <a:xfrm>
            <a:off x="2814220" y="2590800"/>
            <a:ext cx="6864350" cy="320978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5" name="Rounded Rectangle 4"/>
          <p:cNvSpPr/>
          <p:nvPr/>
        </p:nvSpPr>
        <p:spPr>
          <a:xfrm>
            <a:off x="7086600" y="1676400"/>
            <a:ext cx="4114800" cy="990600"/>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600" dirty="0">
                <a:solidFill>
                  <a:schemeClr val="tx1"/>
                </a:solidFill>
              </a:rPr>
              <a:t>Or use cotaxaide.org/tools to look up</a:t>
            </a:r>
            <a:r>
              <a:rPr lang="en-US" sz="2600" dirty="0" smtClean="0">
                <a:solidFill>
                  <a:schemeClr val="tx1"/>
                </a:solidFill>
              </a:rPr>
              <a:t> code</a:t>
            </a:r>
            <a:endParaRPr lang="en-US" sz="2600" dirty="0">
              <a:solidFill>
                <a:schemeClr val="tx1"/>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798654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NTTC Training – TY2018</a:t>
            </a:r>
            <a:endParaRPr lang="en-US" dirty="0"/>
          </a:p>
        </p:txBody>
      </p:sp>
      <p:sp>
        <p:nvSpPr>
          <p:cNvPr id="8" name="Slide Number Placeholder 7"/>
          <p:cNvSpPr>
            <a:spLocks noGrp="1"/>
          </p:cNvSpPr>
          <p:nvPr>
            <p:ph type="sldNum" sz="quarter" idx="11"/>
          </p:nvPr>
        </p:nvSpPr>
        <p:spPr/>
        <p:txBody>
          <a:bodyPr/>
          <a:lstStyle/>
          <a:p>
            <a:fld id="{904548E9-6249-43D8-B9E7-ADE044522384}" type="slidenum">
              <a:rPr lang="en-US" smtClean="0"/>
              <a:pPr/>
              <a:t>21</a:t>
            </a:fld>
            <a:endParaRPr lang="en-US" dirty="0"/>
          </a:p>
        </p:txBody>
      </p:sp>
      <p:sp>
        <p:nvSpPr>
          <p:cNvPr id="40963" name="Content Placeholder 2"/>
          <p:cNvSpPr>
            <a:spLocks noGrp="1"/>
          </p:cNvSpPr>
          <p:nvPr>
            <p:ph sz="quarter" idx="12"/>
          </p:nvPr>
        </p:nvSpPr>
        <p:spPr/>
        <p:txBody>
          <a:bodyPr>
            <a:normAutofit/>
          </a:bodyPr>
          <a:lstStyle/>
          <a:p>
            <a:pPr>
              <a:lnSpc>
                <a:spcPct val="110000"/>
              </a:lnSpc>
            </a:pPr>
            <a:r>
              <a:rPr lang="en-US" altLang="en-US" dirty="0"/>
              <a:t>Using TaxSlayer help, what is the business code for:</a:t>
            </a:r>
          </a:p>
          <a:p>
            <a:pPr lvl="1">
              <a:lnSpc>
                <a:spcPct val="110000"/>
              </a:lnSpc>
            </a:pPr>
            <a:r>
              <a:rPr lang="en-US" altLang="en-US" dirty="0"/>
              <a:t>Janitorial Services</a:t>
            </a:r>
          </a:p>
          <a:p>
            <a:pPr lvl="1">
              <a:lnSpc>
                <a:spcPct val="110000"/>
              </a:lnSpc>
            </a:pPr>
            <a:r>
              <a:rPr lang="en-US" altLang="en-US" dirty="0"/>
              <a:t>Independent …..</a:t>
            </a:r>
            <a:br>
              <a:rPr lang="en-US" altLang="en-US" dirty="0"/>
            </a:br>
            <a:r>
              <a:rPr lang="en-US" altLang="en-US" dirty="0"/>
              <a:t>Artist….Performer</a:t>
            </a:r>
          </a:p>
          <a:p>
            <a:pPr lvl="1">
              <a:lnSpc>
                <a:spcPct val="110000"/>
              </a:lnSpc>
            </a:pPr>
            <a:r>
              <a:rPr lang="en-US" altLang="en-US" dirty="0"/>
              <a:t>Educational Services</a:t>
            </a:r>
          </a:p>
          <a:p>
            <a:pPr lvl="1">
              <a:lnSpc>
                <a:spcPct val="110000"/>
              </a:lnSpc>
            </a:pPr>
            <a:r>
              <a:rPr lang="en-US" altLang="en-US" dirty="0"/>
              <a:t>Painting and Wall</a:t>
            </a:r>
            <a:br>
              <a:rPr lang="en-US" altLang="en-US" dirty="0"/>
            </a:br>
            <a:r>
              <a:rPr lang="en-US" altLang="en-US" dirty="0"/>
              <a:t>Covering Contractors		</a:t>
            </a:r>
          </a:p>
        </p:txBody>
      </p:sp>
      <p:sp>
        <p:nvSpPr>
          <p:cNvPr id="2" name="Title 1"/>
          <p:cNvSpPr>
            <a:spLocks noGrp="1"/>
          </p:cNvSpPr>
          <p:nvPr>
            <p:ph type="title"/>
          </p:nvPr>
        </p:nvSpPr>
        <p:spPr/>
        <p:txBody>
          <a:bodyPr/>
          <a:lstStyle/>
          <a:p>
            <a:r>
              <a:rPr lang="en-US" dirty="0"/>
              <a:t>Business Code – Practice</a:t>
            </a:r>
          </a:p>
        </p:txBody>
      </p:sp>
      <p:sp>
        <p:nvSpPr>
          <p:cNvPr id="3" name="Rectangle 2"/>
          <p:cNvSpPr>
            <a:spLocks noChangeArrowheads="1"/>
          </p:cNvSpPr>
          <p:nvPr/>
        </p:nvSpPr>
        <p:spPr bwMode="auto">
          <a:xfrm>
            <a:off x="7253288" y="2362200"/>
            <a:ext cx="1357312" cy="554037"/>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a:spcBef>
                <a:spcPts val="1800"/>
              </a:spcBef>
              <a:buClr>
                <a:srgbClr val="B54A10"/>
              </a:buClr>
              <a:buSzPct val="94000"/>
              <a:buFont typeface="Calibri" pitchFamily="34" charset="0"/>
              <a:buChar char="●"/>
              <a:defRPr sz="3200" b="1">
                <a:solidFill>
                  <a:schemeClr val="tx1"/>
                </a:solidFill>
                <a:latin typeface="Calibri" pitchFamily="34" charset="0"/>
              </a:defRPr>
            </a:lvl1pPr>
            <a:lvl2pPr marL="742950" indent="-285750">
              <a:spcBef>
                <a:spcPts val="1200"/>
              </a:spcBef>
              <a:buClr>
                <a:srgbClr val="105766"/>
              </a:buClr>
              <a:buSzPct val="63000"/>
              <a:buFont typeface="Wingdings" pitchFamily="2" charset="2"/>
              <a:buChar char=""/>
              <a:defRPr sz="3000" b="1">
                <a:solidFill>
                  <a:schemeClr val="tx1"/>
                </a:solidFill>
                <a:latin typeface="Calibri" pitchFamily="34" charset="0"/>
              </a:defRPr>
            </a:lvl2pPr>
            <a:lvl3pPr marL="1143000" indent="-228600">
              <a:spcBef>
                <a:spcPct val="20000"/>
              </a:spcBef>
              <a:buClr>
                <a:srgbClr val="3F1E25"/>
              </a:buClr>
              <a:buSzPct val="70000"/>
              <a:buFont typeface="Wingdings" pitchFamily="2" charset="2"/>
              <a:buChar char=""/>
              <a:defRPr sz="2800" b="1">
                <a:solidFill>
                  <a:schemeClr val="tx1"/>
                </a:solidFill>
                <a:latin typeface="Calibri" pitchFamily="34" charset="0"/>
              </a:defRPr>
            </a:lvl3pPr>
            <a:lvl4pPr marL="1600200" indent="-228600">
              <a:spcBef>
                <a:spcPct val="20000"/>
              </a:spcBef>
              <a:buClr>
                <a:srgbClr val="39639D"/>
              </a:buClr>
              <a:buSzPct val="90000"/>
              <a:buFont typeface="Calibri" pitchFamily="34" charset="0"/>
              <a:buChar char="●"/>
              <a:defRPr sz="2400" b="1">
                <a:solidFill>
                  <a:schemeClr val="tx1"/>
                </a:solidFill>
                <a:latin typeface="Calibri" pitchFamily="34" charset="0"/>
              </a:defRPr>
            </a:lvl4pPr>
            <a:lvl5pPr marL="2057400" indent="-228600">
              <a:spcBef>
                <a:spcPct val="20000"/>
              </a:spcBef>
              <a:buClr>
                <a:srgbClr val="474B78"/>
              </a:buClr>
              <a:buFont typeface="Arial" charset="0"/>
              <a:buChar char="•"/>
              <a:defRPr sz="2200" b="1">
                <a:solidFill>
                  <a:schemeClr val="tx1"/>
                </a:solidFill>
                <a:latin typeface="Calibri" pitchFamily="34" charset="0"/>
              </a:defRPr>
            </a:lvl5pPr>
            <a:lvl6pPr marL="25146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6pPr>
            <a:lvl7pPr marL="29718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7pPr>
            <a:lvl8pPr marL="34290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8pPr>
            <a:lvl9pPr marL="38862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9pPr>
          </a:lstStyle>
          <a:p>
            <a:pPr eaLnBrk="1" hangingPunct="1">
              <a:spcBef>
                <a:spcPct val="0"/>
              </a:spcBef>
              <a:buClrTx/>
              <a:buSzTx/>
              <a:buFontTx/>
              <a:buNone/>
            </a:pPr>
            <a:r>
              <a:rPr lang="en-US" altLang="en-US" sz="3000" dirty="0">
                <a:solidFill>
                  <a:srgbClr val="0000FF"/>
                </a:solidFill>
              </a:rPr>
              <a:t>561720</a:t>
            </a:r>
          </a:p>
        </p:txBody>
      </p:sp>
      <p:sp>
        <p:nvSpPr>
          <p:cNvPr id="7" name="Rectangle 6"/>
          <p:cNvSpPr>
            <a:spLocks noChangeArrowheads="1"/>
          </p:cNvSpPr>
          <p:nvPr/>
        </p:nvSpPr>
        <p:spPr bwMode="auto">
          <a:xfrm>
            <a:off x="7253288" y="3276600"/>
            <a:ext cx="1357312" cy="554037"/>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a:spcBef>
                <a:spcPts val="1800"/>
              </a:spcBef>
              <a:buClr>
                <a:srgbClr val="B54A10"/>
              </a:buClr>
              <a:buSzPct val="94000"/>
              <a:buFont typeface="Calibri" pitchFamily="34" charset="0"/>
              <a:buChar char="●"/>
              <a:defRPr sz="3200" b="1">
                <a:solidFill>
                  <a:schemeClr val="tx1"/>
                </a:solidFill>
                <a:latin typeface="Calibri" pitchFamily="34" charset="0"/>
              </a:defRPr>
            </a:lvl1pPr>
            <a:lvl2pPr marL="742950" indent="-285750">
              <a:spcBef>
                <a:spcPts val="1200"/>
              </a:spcBef>
              <a:buClr>
                <a:srgbClr val="105766"/>
              </a:buClr>
              <a:buSzPct val="63000"/>
              <a:buFont typeface="Wingdings" pitchFamily="2" charset="2"/>
              <a:buChar char=""/>
              <a:defRPr sz="3000" b="1">
                <a:solidFill>
                  <a:schemeClr val="tx1"/>
                </a:solidFill>
                <a:latin typeface="Calibri" pitchFamily="34" charset="0"/>
              </a:defRPr>
            </a:lvl2pPr>
            <a:lvl3pPr marL="1143000" indent="-228600">
              <a:spcBef>
                <a:spcPct val="20000"/>
              </a:spcBef>
              <a:buClr>
                <a:srgbClr val="3F1E25"/>
              </a:buClr>
              <a:buSzPct val="70000"/>
              <a:buFont typeface="Wingdings" pitchFamily="2" charset="2"/>
              <a:buChar char=""/>
              <a:defRPr sz="2800" b="1">
                <a:solidFill>
                  <a:schemeClr val="tx1"/>
                </a:solidFill>
                <a:latin typeface="Calibri" pitchFamily="34" charset="0"/>
              </a:defRPr>
            </a:lvl3pPr>
            <a:lvl4pPr marL="1600200" indent="-228600">
              <a:spcBef>
                <a:spcPct val="20000"/>
              </a:spcBef>
              <a:buClr>
                <a:srgbClr val="39639D"/>
              </a:buClr>
              <a:buSzPct val="90000"/>
              <a:buFont typeface="Calibri" pitchFamily="34" charset="0"/>
              <a:buChar char="●"/>
              <a:defRPr sz="2400" b="1">
                <a:solidFill>
                  <a:schemeClr val="tx1"/>
                </a:solidFill>
                <a:latin typeface="Calibri" pitchFamily="34" charset="0"/>
              </a:defRPr>
            </a:lvl4pPr>
            <a:lvl5pPr marL="2057400" indent="-228600">
              <a:spcBef>
                <a:spcPct val="20000"/>
              </a:spcBef>
              <a:buClr>
                <a:srgbClr val="474B78"/>
              </a:buClr>
              <a:buFont typeface="Arial" charset="0"/>
              <a:buChar char="•"/>
              <a:defRPr sz="2200" b="1">
                <a:solidFill>
                  <a:schemeClr val="tx1"/>
                </a:solidFill>
                <a:latin typeface="Calibri" pitchFamily="34" charset="0"/>
              </a:defRPr>
            </a:lvl5pPr>
            <a:lvl6pPr marL="25146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6pPr>
            <a:lvl7pPr marL="29718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7pPr>
            <a:lvl8pPr marL="34290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8pPr>
            <a:lvl9pPr marL="38862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9pPr>
          </a:lstStyle>
          <a:p>
            <a:pPr eaLnBrk="1" hangingPunct="1">
              <a:spcBef>
                <a:spcPct val="0"/>
              </a:spcBef>
              <a:buClrTx/>
              <a:buSzTx/>
              <a:buFontTx/>
              <a:buNone/>
            </a:pPr>
            <a:r>
              <a:rPr lang="en-US" altLang="en-US" sz="3000" dirty="0">
                <a:solidFill>
                  <a:srgbClr val="0000FF"/>
                </a:solidFill>
              </a:rPr>
              <a:t>711510</a:t>
            </a:r>
          </a:p>
        </p:txBody>
      </p:sp>
      <p:sp>
        <p:nvSpPr>
          <p:cNvPr id="6" name="Rectangle 5"/>
          <p:cNvSpPr>
            <a:spLocks noChangeArrowheads="1"/>
          </p:cNvSpPr>
          <p:nvPr/>
        </p:nvSpPr>
        <p:spPr bwMode="auto">
          <a:xfrm>
            <a:off x="7253288" y="4094162"/>
            <a:ext cx="1357312" cy="554038"/>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a:spcBef>
                <a:spcPts val="1800"/>
              </a:spcBef>
              <a:buClr>
                <a:srgbClr val="B54A10"/>
              </a:buClr>
              <a:buSzPct val="94000"/>
              <a:buFont typeface="Calibri" pitchFamily="34" charset="0"/>
              <a:buChar char="●"/>
              <a:defRPr sz="3200" b="1">
                <a:solidFill>
                  <a:schemeClr val="tx1"/>
                </a:solidFill>
                <a:latin typeface="Calibri" pitchFamily="34" charset="0"/>
              </a:defRPr>
            </a:lvl1pPr>
            <a:lvl2pPr marL="742950" indent="-285750">
              <a:spcBef>
                <a:spcPts val="1200"/>
              </a:spcBef>
              <a:buClr>
                <a:srgbClr val="105766"/>
              </a:buClr>
              <a:buSzPct val="63000"/>
              <a:buFont typeface="Wingdings" pitchFamily="2" charset="2"/>
              <a:buChar char=""/>
              <a:defRPr sz="3000" b="1">
                <a:solidFill>
                  <a:schemeClr val="tx1"/>
                </a:solidFill>
                <a:latin typeface="Calibri" pitchFamily="34" charset="0"/>
              </a:defRPr>
            </a:lvl2pPr>
            <a:lvl3pPr marL="1143000" indent="-228600">
              <a:spcBef>
                <a:spcPct val="20000"/>
              </a:spcBef>
              <a:buClr>
                <a:srgbClr val="3F1E25"/>
              </a:buClr>
              <a:buSzPct val="70000"/>
              <a:buFont typeface="Wingdings" pitchFamily="2" charset="2"/>
              <a:buChar char=""/>
              <a:defRPr sz="2800" b="1">
                <a:solidFill>
                  <a:schemeClr val="tx1"/>
                </a:solidFill>
                <a:latin typeface="Calibri" pitchFamily="34" charset="0"/>
              </a:defRPr>
            </a:lvl3pPr>
            <a:lvl4pPr marL="1600200" indent="-228600">
              <a:spcBef>
                <a:spcPct val="20000"/>
              </a:spcBef>
              <a:buClr>
                <a:srgbClr val="39639D"/>
              </a:buClr>
              <a:buSzPct val="90000"/>
              <a:buFont typeface="Calibri" pitchFamily="34" charset="0"/>
              <a:buChar char="●"/>
              <a:defRPr sz="2400" b="1">
                <a:solidFill>
                  <a:schemeClr val="tx1"/>
                </a:solidFill>
                <a:latin typeface="Calibri" pitchFamily="34" charset="0"/>
              </a:defRPr>
            </a:lvl4pPr>
            <a:lvl5pPr marL="2057400" indent="-228600">
              <a:spcBef>
                <a:spcPct val="20000"/>
              </a:spcBef>
              <a:buClr>
                <a:srgbClr val="474B78"/>
              </a:buClr>
              <a:buFont typeface="Arial" charset="0"/>
              <a:buChar char="•"/>
              <a:defRPr sz="2200" b="1">
                <a:solidFill>
                  <a:schemeClr val="tx1"/>
                </a:solidFill>
                <a:latin typeface="Calibri" pitchFamily="34" charset="0"/>
              </a:defRPr>
            </a:lvl5pPr>
            <a:lvl6pPr marL="25146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6pPr>
            <a:lvl7pPr marL="29718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7pPr>
            <a:lvl8pPr marL="34290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8pPr>
            <a:lvl9pPr marL="38862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9pPr>
          </a:lstStyle>
          <a:p>
            <a:pPr eaLnBrk="1" hangingPunct="1">
              <a:spcBef>
                <a:spcPct val="0"/>
              </a:spcBef>
              <a:buClrTx/>
              <a:buSzTx/>
              <a:buFontTx/>
              <a:buNone/>
            </a:pPr>
            <a:r>
              <a:rPr lang="en-US" altLang="en-US" sz="3000" dirty="0">
                <a:solidFill>
                  <a:srgbClr val="0000FF"/>
                </a:solidFill>
              </a:rPr>
              <a:t>611000</a:t>
            </a:r>
          </a:p>
        </p:txBody>
      </p:sp>
      <p:sp>
        <p:nvSpPr>
          <p:cNvPr id="10" name="Rectangle 9"/>
          <p:cNvSpPr>
            <a:spLocks noChangeArrowheads="1"/>
          </p:cNvSpPr>
          <p:nvPr/>
        </p:nvSpPr>
        <p:spPr bwMode="auto">
          <a:xfrm>
            <a:off x="7253288" y="4876800"/>
            <a:ext cx="1357312" cy="554037"/>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a:spcBef>
                <a:spcPts val="1800"/>
              </a:spcBef>
              <a:buClr>
                <a:srgbClr val="B54A10"/>
              </a:buClr>
              <a:buSzPct val="94000"/>
              <a:buFont typeface="Calibri" pitchFamily="34" charset="0"/>
              <a:buChar char="●"/>
              <a:defRPr sz="3200" b="1">
                <a:solidFill>
                  <a:schemeClr val="tx1"/>
                </a:solidFill>
                <a:latin typeface="Calibri" pitchFamily="34" charset="0"/>
              </a:defRPr>
            </a:lvl1pPr>
            <a:lvl2pPr marL="742950" indent="-285750">
              <a:spcBef>
                <a:spcPts val="1200"/>
              </a:spcBef>
              <a:buClr>
                <a:srgbClr val="105766"/>
              </a:buClr>
              <a:buSzPct val="63000"/>
              <a:buFont typeface="Wingdings" pitchFamily="2" charset="2"/>
              <a:buChar char=""/>
              <a:defRPr sz="3000" b="1">
                <a:solidFill>
                  <a:schemeClr val="tx1"/>
                </a:solidFill>
                <a:latin typeface="Calibri" pitchFamily="34" charset="0"/>
              </a:defRPr>
            </a:lvl2pPr>
            <a:lvl3pPr marL="1143000" indent="-228600">
              <a:spcBef>
                <a:spcPct val="20000"/>
              </a:spcBef>
              <a:buClr>
                <a:srgbClr val="3F1E25"/>
              </a:buClr>
              <a:buSzPct val="70000"/>
              <a:buFont typeface="Wingdings" pitchFamily="2" charset="2"/>
              <a:buChar char=""/>
              <a:defRPr sz="2800" b="1">
                <a:solidFill>
                  <a:schemeClr val="tx1"/>
                </a:solidFill>
                <a:latin typeface="Calibri" pitchFamily="34" charset="0"/>
              </a:defRPr>
            </a:lvl3pPr>
            <a:lvl4pPr marL="1600200" indent="-228600">
              <a:spcBef>
                <a:spcPct val="20000"/>
              </a:spcBef>
              <a:buClr>
                <a:srgbClr val="39639D"/>
              </a:buClr>
              <a:buSzPct val="90000"/>
              <a:buFont typeface="Calibri" pitchFamily="34" charset="0"/>
              <a:buChar char="●"/>
              <a:defRPr sz="2400" b="1">
                <a:solidFill>
                  <a:schemeClr val="tx1"/>
                </a:solidFill>
                <a:latin typeface="Calibri" pitchFamily="34" charset="0"/>
              </a:defRPr>
            </a:lvl4pPr>
            <a:lvl5pPr marL="2057400" indent="-228600">
              <a:spcBef>
                <a:spcPct val="20000"/>
              </a:spcBef>
              <a:buClr>
                <a:srgbClr val="474B78"/>
              </a:buClr>
              <a:buFont typeface="Arial" charset="0"/>
              <a:buChar char="•"/>
              <a:defRPr sz="2200" b="1">
                <a:solidFill>
                  <a:schemeClr val="tx1"/>
                </a:solidFill>
                <a:latin typeface="Calibri" pitchFamily="34" charset="0"/>
              </a:defRPr>
            </a:lvl5pPr>
            <a:lvl6pPr marL="25146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6pPr>
            <a:lvl7pPr marL="29718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7pPr>
            <a:lvl8pPr marL="34290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8pPr>
            <a:lvl9pPr marL="38862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9pPr>
          </a:lstStyle>
          <a:p>
            <a:pPr eaLnBrk="1" hangingPunct="1">
              <a:spcBef>
                <a:spcPct val="0"/>
              </a:spcBef>
              <a:buClrTx/>
              <a:buSzTx/>
              <a:buFontTx/>
              <a:buNone/>
            </a:pPr>
            <a:r>
              <a:rPr lang="en-US" altLang="en-US" sz="3000" dirty="0">
                <a:solidFill>
                  <a:srgbClr val="0000FF"/>
                </a:solidFill>
              </a:rPr>
              <a:t>238320</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392204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09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6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63">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uiExpand="1" build="p"/>
      <p:bldP spid="3" grpId="0"/>
      <p:bldP spid="7" grpId="0" uiExpand="1"/>
      <p:bldP spid="6" grpId="0" uiExpand="1"/>
      <p:bldP spid="10" grpId="0"/>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smtClean="0"/>
              <a:t>NTTC Training – TY2018</a:t>
            </a:r>
            <a:endParaRPr lang="en-US" dirty="0"/>
          </a:p>
        </p:txBody>
      </p:sp>
      <p:sp>
        <p:nvSpPr>
          <p:cNvPr id="6" name="Slide Number Placeholder 5"/>
          <p:cNvSpPr>
            <a:spLocks noGrp="1"/>
          </p:cNvSpPr>
          <p:nvPr>
            <p:ph type="sldNum" sz="quarter" idx="11"/>
          </p:nvPr>
        </p:nvSpPr>
        <p:spPr/>
        <p:txBody>
          <a:bodyPr/>
          <a:lstStyle/>
          <a:p>
            <a:fld id="{904548E9-6249-43D8-B9E7-ADE044522384}" type="slidenum">
              <a:rPr lang="en-US" smtClean="0"/>
              <a:pPr/>
              <a:t>22</a:t>
            </a:fld>
            <a:endParaRPr lang="en-US" dirty="0"/>
          </a:p>
        </p:txBody>
      </p:sp>
      <p:sp>
        <p:nvSpPr>
          <p:cNvPr id="38915" name="Content Placeholder 2"/>
          <p:cNvSpPr>
            <a:spLocks noGrp="1"/>
          </p:cNvSpPr>
          <p:nvPr>
            <p:ph sz="quarter" idx="12"/>
          </p:nvPr>
        </p:nvSpPr>
        <p:spPr/>
        <p:txBody>
          <a:bodyPr>
            <a:normAutofit fontScale="92500" lnSpcReduction="20000"/>
          </a:bodyPr>
          <a:lstStyle/>
          <a:p>
            <a:r>
              <a:rPr lang="en-GB" altLang="en-US" dirty="0" smtClean="0"/>
              <a:t>Business income received from private parties </a:t>
            </a:r>
          </a:p>
          <a:p>
            <a:pPr lvl="1"/>
            <a:r>
              <a:rPr lang="en-GB" altLang="en-US" dirty="0" smtClean="0"/>
              <a:t>No tax form received</a:t>
            </a:r>
          </a:p>
          <a:p>
            <a:r>
              <a:rPr lang="en-GB" altLang="en-US" dirty="0" smtClean="0"/>
              <a:t>Business income reported on </a:t>
            </a:r>
            <a:r>
              <a:rPr lang="en-GB" altLang="en-US" dirty="0"/>
              <a:t>Form 1099-MISC</a:t>
            </a:r>
          </a:p>
          <a:p>
            <a:pPr lvl="1"/>
            <a:r>
              <a:rPr lang="en-GB" altLang="en-US" dirty="0"/>
              <a:t>Box 7: Non-employee compensation</a:t>
            </a:r>
          </a:p>
          <a:p>
            <a:pPr lvl="1"/>
            <a:r>
              <a:rPr lang="en-GB" altLang="en-US" dirty="0"/>
              <a:t>Box 3: Other </a:t>
            </a:r>
            <a:r>
              <a:rPr lang="en-GB" altLang="en-US" dirty="0" smtClean="0"/>
              <a:t>income</a:t>
            </a:r>
            <a:endParaRPr lang="en-GB" altLang="en-US" dirty="0"/>
          </a:p>
          <a:p>
            <a:pPr lvl="2"/>
            <a:r>
              <a:rPr lang="en-GB" altLang="en-US" dirty="0"/>
              <a:t>Ask what income was for – payer may have used wrong </a:t>
            </a:r>
            <a:r>
              <a:rPr lang="en-GB" altLang="en-US" dirty="0" smtClean="0"/>
              <a:t>box</a:t>
            </a:r>
          </a:p>
          <a:p>
            <a:pPr>
              <a:buFont typeface="Wingdings" panose="05000000000000000000" pitchFamily="2" charset="2"/>
              <a:buChar char="Ø"/>
            </a:pPr>
            <a:r>
              <a:rPr lang="en-GB" altLang="en-US" dirty="0" smtClean="0"/>
              <a:t>All income must be reported on Line 1 as gross receipts</a:t>
            </a:r>
          </a:p>
          <a:p>
            <a:pPr lvl="1"/>
            <a:r>
              <a:rPr lang="en-GB" altLang="en-US" dirty="0" smtClean="0"/>
              <a:t>Do not use line 6, Other</a:t>
            </a:r>
            <a:endParaRPr lang="en-GB" altLang="en-US" dirty="0"/>
          </a:p>
        </p:txBody>
      </p:sp>
      <p:sp>
        <p:nvSpPr>
          <p:cNvPr id="2" name="Title 1"/>
          <p:cNvSpPr>
            <a:spLocks noGrp="1"/>
          </p:cNvSpPr>
          <p:nvPr>
            <p:ph type="title"/>
          </p:nvPr>
        </p:nvSpPr>
        <p:spPr/>
        <p:txBody>
          <a:bodyPr/>
          <a:lstStyle/>
          <a:p>
            <a:r>
              <a:rPr lang="en-US" altLang="en-US" dirty="0"/>
              <a:t>Business </a:t>
            </a:r>
            <a:r>
              <a:rPr lang="en-US" altLang="en-US" dirty="0" smtClean="0"/>
              <a:t>Income</a:t>
            </a:r>
            <a:endParaRPr lang="en-US"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60610936"/>
      </p:ext>
    </p:extLst>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smtClean="0"/>
              <a:t>NTTC Training – TY2018</a:t>
            </a:r>
            <a:endParaRPr lang="en-US" dirty="0"/>
          </a:p>
        </p:txBody>
      </p:sp>
      <p:sp>
        <p:nvSpPr>
          <p:cNvPr id="9" name="Slide Number Placeholder 8"/>
          <p:cNvSpPr>
            <a:spLocks noGrp="1"/>
          </p:cNvSpPr>
          <p:nvPr>
            <p:ph type="sldNum" sz="quarter" idx="12"/>
          </p:nvPr>
        </p:nvSpPr>
        <p:spPr/>
        <p:txBody>
          <a:bodyPr/>
          <a:lstStyle/>
          <a:p>
            <a:fld id="{904548E9-6249-43D8-B9E7-ADE044522384}" type="slidenum">
              <a:rPr lang="en-US" smtClean="0"/>
              <a:pPr/>
              <a:t>23</a:t>
            </a:fld>
            <a:endParaRPr lang="en-US" dirty="0"/>
          </a:p>
        </p:txBody>
      </p:sp>
      <p:sp>
        <p:nvSpPr>
          <p:cNvPr id="2" name="Title 1"/>
          <p:cNvSpPr>
            <a:spLocks noGrp="1"/>
          </p:cNvSpPr>
          <p:nvPr>
            <p:ph type="title"/>
          </p:nvPr>
        </p:nvSpPr>
        <p:spPr/>
        <p:txBody>
          <a:bodyPr>
            <a:normAutofit fontScale="90000"/>
          </a:bodyPr>
          <a:lstStyle/>
          <a:p>
            <a:r>
              <a:rPr lang="en-US" altLang="en-US" smtClean="0"/>
              <a:t>Business Income – 1099-MISC</a:t>
            </a:r>
            <a:endParaRPr lang="en-US" altLang="en-US" dirty="0"/>
          </a:p>
        </p:txBody>
      </p:sp>
      <p:grpSp>
        <p:nvGrpSpPr>
          <p:cNvPr id="4" name="Group 3"/>
          <p:cNvGrpSpPr/>
          <p:nvPr/>
        </p:nvGrpSpPr>
        <p:grpSpPr>
          <a:xfrm>
            <a:off x="1905000" y="762000"/>
            <a:ext cx="8077200" cy="5352283"/>
            <a:chOff x="1905000" y="838200"/>
            <a:chExt cx="8077200" cy="5352283"/>
          </a:xfrm>
        </p:grpSpPr>
        <p:pic>
          <p:nvPicPr>
            <p:cNvPr id="6" name="Picture 5"/>
            <p:cNvPicPr>
              <a:picLocks noChangeAspect="1"/>
            </p:cNvPicPr>
            <p:nvPr/>
          </p:nvPicPr>
          <p:blipFill>
            <a:blip r:embed="rId3"/>
            <a:stretch>
              <a:fillRect/>
            </a:stretch>
          </p:blipFill>
          <p:spPr>
            <a:xfrm>
              <a:off x="1905000" y="838200"/>
              <a:ext cx="8077200" cy="5352283"/>
            </a:xfrm>
            <a:prstGeom prst="rect">
              <a:avLst/>
            </a:prstGeom>
            <a:ln>
              <a:solidFill>
                <a:schemeClr val="tx1"/>
              </a:solidFill>
            </a:ln>
          </p:spPr>
        </p:pic>
        <p:sp>
          <p:nvSpPr>
            <p:cNvPr id="16" name="TextBox 15"/>
            <p:cNvSpPr txBox="1"/>
            <p:nvPr/>
          </p:nvSpPr>
          <p:spPr>
            <a:xfrm>
              <a:off x="6096000" y="5029200"/>
              <a:ext cx="609600" cy="359025"/>
            </a:xfrm>
            <a:prstGeom prst="rect">
              <a:avLst/>
            </a:prstGeom>
            <a:noFill/>
          </p:spPr>
          <p:txBody>
            <a:bodyPr wrap="none" lIns="0"/>
            <a:lstStyle/>
            <a:p>
              <a:pPr algn="ctr" eaLnBrk="1" hangingPunct="1">
                <a:defRPr/>
              </a:pPr>
              <a:r>
                <a:rPr lang="en-US" sz="2000" b="1" dirty="0">
                  <a:solidFill>
                    <a:srgbClr val="FF0000"/>
                  </a:solidFill>
                  <a:ea typeface="MS PGothic" pitchFamily="34" charset="-128"/>
                </a:rPr>
                <a:t>OOS</a:t>
              </a:r>
            </a:p>
          </p:txBody>
        </p:sp>
        <p:sp>
          <p:nvSpPr>
            <p:cNvPr id="17" name="TextBox 16"/>
            <p:cNvSpPr txBox="1"/>
            <p:nvPr/>
          </p:nvSpPr>
          <p:spPr>
            <a:xfrm>
              <a:off x="7620000" y="4114800"/>
              <a:ext cx="838200" cy="365760"/>
            </a:xfrm>
            <a:prstGeom prst="rect">
              <a:avLst/>
            </a:prstGeom>
            <a:noFill/>
          </p:spPr>
          <p:txBody>
            <a:bodyPr wrap="none" lIns="0">
              <a:noAutofit/>
            </a:bodyPr>
            <a:lstStyle/>
            <a:p>
              <a:pPr algn="ctr" eaLnBrk="1" hangingPunct="1">
                <a:defRPr/>
              </a:pPr>
              <a:r>
                <a:rPr lang="en-US" sz="2000" b="1" dirty="0">
                  <a:solidFill>
                    <a:srgbClr val="FF0000"/>
                  </a:solidFill>
                  <a:ea typeface="MS PGothic" pitchFamily="34" charset="-128"/>
                </a:rPr>
                <a:t>OOS</a:t>
              </a:r>
            </a:p>
          </p:txBody>
        </p:sp>
        <p:sp>
          <p:nvSpPr>
            <p:cNvPr id="20" name="TextBox 19"/>
            <p:cNvSpPr txBox="1"/>
            <p:nvPr/>
          </p:nvSpPr>
          <p:spPr>
            <a:xfrm>
              <a:off x="7696200" y="5029200"/>
              <a:ext cx="723900" cy="304800"/>
            </a:xfrm>
            <a:prstGeom prst="rect">
              <a:avLst/>
            </a:prstGeom>
            <a:noFill/>
          </p:spPr>
          <p:txBody>
            <a:bodyPr wrap="none" lIns="0"/>
            <a:lstStyle/>
            <a:p>
              <a:pPr algn="ctr" eaLnBrk="1" hangingPunct="1">
                <a:defRPr/>
              </a:pPr>
              <a:r>
                <a:rPr lang="en-US" sz="2000" b="1" dirty="0">
                  <a:solidFill>
                    <a:srgbClr val="FF0000"/>
                  </a:solidFill>
                  <a:ea typeface="MS PGothic" pitchFamily="34" charset="-128"/>
                </a:rPr>
                <a:t>OOS</a:t>
              </a:r>
            </a:p>
          </p:txBody>
        </p:sp>
        <p:sp>
          <p:nvSpPr>
            <p:cNvPr id="21" name="TextBox 20"/>
            <p:cNvSpPr txBox="1"/>
            <p:nvPr/>
          </p:nvSpPr>
          <p:spPr>
            <a:xfrm>
              <a:off x="5877719" y="1295400"/>
              <a:ext cx="1056482" cy="314325"/>
            </a:xfrm>
            <a:prstGeom prst="rect">
              <a:avLst/>
            </a:prstGeom>
            <a:noFill/>
          </p:spPr>
          <p:txBody>
            <a:bodyPr wrap="none" lIns="0" tIns="0" rIns="0" bIns="0">
              <a:normAutofit/>
            </a:bodyPr>
            <a:lstStyle/>
            <a:p>
              <a:pPr eaLnBrk="1" hangingPunct="1">
                <a:defRPr/>
              </a:pPr>
              <a:r>
                <a:rPr lang="en-US" sz="1900" b="1" dirty="0">
                  <a:solidFill>
                    <a:srgbClr val="FF0000"/>
                  </a:solidFill>
                  <a:ea typeface="MS PGothic" pitchFamily="34" charset="-128"/>
                </a:rPr>
                <a:t>Not Sch C</a:t>
              </a:r>
            </a:p>
          </p:txBody>
        </p:sp>
        <p:sp>
          <p:nvSpPr>
            <p:cNvPr id="22" name="TextBox 21"/>
            <p:cNvSpPr txBox="1"/>
            <p:nvPr/>
          </p:nvSpPr>
          <p:spPr>
            <a:xfrm>
              <a:off x="5861050" y="1889129"/>
              <a:ext cx="1377949" cy="314325"/>
            </a:xfrm>
            <a:prstGeom prst="rect">
              <a:avLst/>
            </a:prstGeom>
            <a:noFill/>
          </p:spPr>
          <p:txBody>
            <a:bodyPr wrap="none" lIns="0" tIns="0" rIns="0" bIns="0">
              <a:noAutofit/>
            </a:bodyPr>
            <a:lstStyle/>
            <a:p>
              <a:pPr eaLnBrk="1" hangingPunct="1">
                <a:defRPr/>
              </a:pPr>
              <a:r>
                <a:rPr lang="en-US" sz="1900" b="1" dirty="0">
                  <a:solidFill>
                    <a:srgbClr val="FF0000"/>
                  </a:solidFill>
                  <a:ea typeface="MS PGothic" pitchFamily="34" charset="-128"/>
                </a:rPr>
                <a:t>Can be Sch C</a:t>
              </a:r>
            </a:p>
          </p:txBody>
        </p:sp>
        <p:sp>
          <p:nvSpPr>
            <p:cNvPr id="41997" name="TextBox 22"/>
            <p:cNvSpPr txBox="1">
              <a:spLocks noChangeArrowheads="1"/>
            </p:cNvSpPr>
            <p:nvPr/>
          </p:nvSpPr>
          <p:spPr bwMode="auto">
            <a:xfrm>
              <a:off x="6172200" y="4114800"/>
              <a:ext cx="419100" cy="321915"/>
            </a:xfrm>
            <a:prstGeom prst="rect">
              <a:avLst/>
            </a:prstGeom>
            <a:solidFill>
              <a:schemeClr val="bg1"/>
            </a:solidFill>
            <a:ln>
              <a:noFill/>
            </a:ln>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lIns="0"/>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US" altLang="en-US" sz="2000" b="1" dirty="0">
                  <a:solidFill>
                    <a:srgbClr val="FF0000"/>
                  </a:solidFill>
                  <a:ea typeface="MS PGothic" pitchFamily="34" charset="-128"/>
                  <a:cs typeface="Calibri" panose="020F0502020204030204" pitchFamily="34" charset="0"/>
                </a:rPr>
                <a:t>OOS</a:t>
              </a:r>
              <a:endParaRPr lang="en-US" altLang="en-US" sz="2400" b="1" dirty="0">
                <a:solidFill>
                  <a:srgbClr val="FF0000"/>
                </a:solidFill>
                <a:ea typeface="MS PGothic" pitchFamily="34" charset="-128"/>
                <a:cs typeface="Calibri" panose="020F0502020204030204" pitchFamily="34" charset="0"/>
              </a:endParaRPr>
            </a:p>
          </p:txBody>
        </p:sp>
        <p:sp>
          <p:nvSpPr>
            <p:cNvPr id="24" name="TextBox 23"/>
            <p:cNvSpPr txBox="1"/>
            <p:nvPr/>
          </p:nvSpPr>
          <p:spPr>
            <a:xfrm>
              <a:off x="7696200" y="3581400"/>
              <a:ext cx="723900" cy="304800"/>
            </a:xfrm>
            <a:prstGeom prst="rect">
              <a:avLst/>
            </a:prstGeom>
            <a:noFill/>
          </p:spPr>
          <p:txBody>
            <a:bodyPr wrap="none" lIns="0"/>
            <a:lstStyle/>
            <a:p>
              <a:pPr algn="ctr" eaLnBrk="1" hangingPunct="1">
                <a:defRPr/>
              </a:pPr>
              <a:r>
                <a:rPr lang="en-US" sz="2000" b="1" dirty="0">
                  <a:solidFill>
                    <a:srgbClr val="FF0000"/>
                  </a:solidFill>
                  <a:ea typeface="MS PGothic" pitchFamily="34" charset="-128"/>
                </a:rPr>
                <a:t>OOS</a:t>
              </a:r>
            </a:p>
          </p:txBody>
        </p:sp>
        <p:sp>
          <p:nvSpPr>
            <p:cNvPr id="29" name="TextBox 28"/>
            <p:cNvSpPr txBox="1"/>
            <p:nvPr/>
          </p:nvSpPr>
          <p:spPr>
            <a:xfrm>
              <a:off x="2514600" y="5562600"/>
              <a:ext cx="723900" cy="304800"/>
            </a:xfrm>
            <a:prstGeom prst="rect">
              <a:avLst/>
            </a:prstGeom>
            <a:noFill/>
          </p:spPr>
          <p:txBody>
            <a:bodyPr wrap="none" lIns="0"/>
            <a:lstStyle/>
            <a:p>
              <a:pPr eaLnBrk="1" hangingPunct="1">
                <a:defRPr/>
              </a:pPr>
              <a:r>
                <a:rPr lang="en-US" sz="2000" b="1" dirty="0">
                  <a:solidFill>
                    <a:srgbClr val="FF0000"/>
                  </a:solidFill>
                  <a:ea typeface="MS PGothic" pitchFamily="34" charset="-128"/>
                </a:rPr>
                <a:t>OOS</a:t>
              </a:r>
            </a:p>
          </p:txBody>
        </p:sp>
        <p:sp>
          <p:nvSpPr>
            <p:cNvPr id="30" name="TextBox 29"/>
            <p:cNvSpPr txBox="1"/>
            <p:nvPr/>
          </p:nvSpPr>
          <p:spPr>
            <a:xfrm>
              <a:off x="6019800" y="2819400"/>
              <a:ext cx="723900" cy="304800"/>
            </a:xfrm>
            <a:prstGeom prst="rect">
              <a:avLst/>
            </a:prstGeom>
            <a:noFill/>
          </p:spPr>
          <p:txBody>
            <a:bodyPr wrap="none" lIns="0"/>
            <a:lstStyle/>
            <a:p>
              <a:pPr algn="ctr" eaLnBrk="1" hangingPunct="1">
                <a:defRPr/>
              </a:pPr>
              <a:r>
                <a:rPr lang="en-US" sz="2000" b="1" dirty="0">
                  <a:solidFill>
                    <a:srgbClr val="FF0000"/>
                  </a:solidFill>
                  <a:ea typeface="MS PGothic" pitchFamily="34" charset="-128"/>
                </a:rPr>
                <a:t>OOS</a:t>
              </a:r>
            </a:p>
          </p:txBody>
        </p:sp>
        <p:sp>
          <p:nvSpPr>
            <p:cNvPr id="3" name="Rectangle 2"/>
            <p:cNvSpPr/>
            <p:nvPr/>
          </p:nvSpPr>
          <p:spPr>
            <a:xfrm>
              <a:off x="5645149" y="2197721"/>
              <a:ext cx="1517651" cy="338156"/>
            </a:xfrm>
            <a:prstGeom prst="rect">
              <a:avLst/>
            </a:prstGeom>
            <a:solidFill>
              <a:srgbClr val="CCFF99">
                <a:alpha val="30196"/>
              </a:srgbClr>
            </a:solidFill>
            <a:ln w="3810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defRPr/>
              </a:pPr>
              <a:endParaRPr lang="en-US" altLang="en-US" sz="2000" b="1" dirty="0">
                <a:solidFill>
                  <a:srgbClr val="FFFFFF"/>
                </a:solidFill>
                <a:cs typeface="Calibri" panose="020F0502020204030204" pitchFamily="34" charset="0"/>
              </a:endParaRPr>
            </a:p>
          </p:txBody>
        </p:sp>
        <p:sp>
          <p:nvSpPr>
            <p:cNvPr id="19" name="Rectangle 18"/>
            <p:cNvSpPr/>
            <p:nvPr/>
          </p:nvSpPr>
          <p:spPr>
            <a:xfrm>
              <a:off x="7162800" y="2197721"/>
              <a:ext cx="1479288" cy="338156"/>
            </a:xfrm>
            <a:prstGeom prst="rect">
              <a:avLst/>
            </a:prstGeom>
            <a:solidFill>
              <a:srgbClr val="99CCFF">
                <a:alpha val="30196"/>
              </a:srgbClr>
            </a:solid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defRPr/>
              </a:pPr>
              <a:endParaRPr lang="en-US" altLang="en-US" sz="2000" b="1" dirty="0">
                <a:solidFill>
                  <a:srgbClr val="FFFFFF"/>
                </a:solidFill>
                <a:cs typeface="Calibri" panose="020F0502020204030204" pitchFamily="34" charset="0"/>
              </a:endParaRPr>
            </a:p>
          </p:txBody>
        </p:sp>
        <p:sp>
          <p:nvSpPr>
            <p:cNvPr id="25" name="Rectangle 24"/>
            <p:cNvSpPr/>
            <p:nvPr/>
          </p:nvSpPr>
          <p:spPr>
            <a:xfrm>
              <a:off x="5662408" y="3230571"/>
              <a:ext cx="1500392" cy="731830"/>
            </a:xfrm>
            <a:prstGeom prst="rect">
              <a:avLst/>
            </a:prstGeom>
            <a:solidFill>
              <a:srgbClr val="99CCFF">
                <a:alpha val="30196"/>
              </a:srgbClr>
            </a:solid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defRPr/>
              </a:pPr>
              <a:endParaRPr lang="en-US" altLang="en-US" sz="2000" b="1" dirty="0">
                <a:solidFill>
                  <a:srgbClr val="FFFFFF"/>
                </a:solidFill>
                <a:cs typeface="Calibri" panose="020F0502020204030204" pitchFamily="34" charset="0"/>
              </a:endParaRPr>
            </a:p>
          </p:txBody>
        </p:sp>
        <p:sp>
          <p:nvSpPr>
            <p:cNvPr id="38" name="Rectangle 37"/>
            <p:cNvSpPr/>
            <p:nvPr/>
          </p:nvSpPr>
          <p:spPr>
            <a:xfrm>
              <a:off x="5698416" y="5363110"/>
              <a:ext cx="4283784" cy="580490"/>
            </a:xfrm>
            <a:prstGeom prst="rect">
              <a:avLst/>
            </a:prstGeom>
            <a:solidFill>
              <a:srgbClr val="99CCFF">
                <a:alpha val="30196"/>
              </a:srgbClr>
            </a:solid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defRPr/>
              </a:pPr>
              <a:endParaRPr lang="en-US" altLang="en-US" sz="2000" b="1" dirty="0">
                <a:solidFill>
                  <a:srgbClr val="FFFFFF"/>
                </a:solidFill>
                <a:cs typeface="Calibri" panose="020F0502020204030204" pitchFamily="34" charset="0"/>
              </a:endParaRPr>
            </a:p>
          </p:txBody>
        </p:sp>
        <p:sp>
          <p:nvSpPr>
            <p:cNvPr id="32" name="TextBox 31"/>
            <p:cNvSpPr txBox="1"/>
            <p:nvPr/>
          </p:nvSpPr>
          <p:spPr>
            <a:xfrm>
              <a:off x="4419600" y="5562600"/>
              <a:ext cx="723900" cy="304800"/>
            </a:xfrm>
            <a:prstGeom prst="rect">
              <a:avLst/>
            </a:prstGeom>
            <a:noFill/>
          </p:spPr>
          <p:txBody>
            <a:bodyPr wrap="none" lIns="0"/>
            <a:lstStyle/>
            <a:p>
              <a:pPr eaLnBrk="1" hangingPunct="1">
                <a:defRPr/>
              </a:pPr>
              <a:r>
                <a:rPr lang="en-US" sz="2000" b="1" dirty="0">
                  <a:solidFill>
                    <a:srgbClr val="FF0000"/>
                  </a:solidFill>
                  <a:ea typeface="MS PGothic" pitchFamily="34" charset="-128"/>
                </a:rPr>
                <a:t>OOS</a:t>
              </a:r>
            </a:p>
          </p:txBody>
        </p:sp>
        <p:sp>
          <p:nvSpPr>
            <p:cNvPr id="33" name="TextBox 32"/>
            <p:cNvSpPr txBox="1"/>
            <p:nvPr/>
          </p:nvSpPr>
          <p:spPr>
            <a:xfrm>
              <a:off x="4419600" y="5029200"/>
              <a:ext cx="533400" cy="362213"/>
            </a:xfrm>
            <a:prstGeom prst="rect">
              <a:avLst/>
            </a:prstGeom>
            <a:noFill/>
          </p:spPr>
          <p:txBody>
            <a:bodyPr wrap="none" lIns="0"/>
            <a:lstStyle/>
            <a:p>
              <a:pPr eaLnBrk="1" hangingPunct="1">
                <a:defRPr/>
              </a:pPr>
              <a:r>
                <a:rPr lang="en-US" sz="2000" b="1" dirty="0">
                  <a:solidFill>
                    <a:srgbClr val="FF0000"/>
                  </a:solidFill>
                  <a:ea typeface="MS PGothic" pitchFamily="34" charset="-128"/>
                </a:rPr>
                <a:t>OOS</a:t>
              </a:r>
            </a:p>
          </p:txBody>
        </p:sp>
        <p:sp>
          <p:nvSpPr>
            <p:cNvPr id="28" name="Rectangle 27"/>
            <p:cNvSpPr/>
            <p:nvPr/>
          </p:nvSpPr>
          <p:spPr>
            <a:xfrm>
              <a:off x="7137400" y="2534342"/>
              <a:ext cx="1500392" cy="731830"/>
            </a:xfrm>
            <a:prstGeom prst="rect">
              <a:avLst/>
            </a:prstGeom>
            <a:solidFill>
              <a:srgbClr val="99CCFF">
                <a:alpha val="30196"/>
              </a:srgbClr>
            </a:solid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defRPr/>
              </a:pPr>
              <a:endParaRPr lang="en-US" altLang="en-US" sz="2000" b="1" dirty="0">
                <a:solidFill>
                  <a:srgbClr val="FFFFFF"/>
                </a:solidFill>
                <a:cs typeface="Calibri" panose="020F0502020204030204" pitchFamily="34" charset="0"/>
              </a:endParaRPr>
            </a:p>
          </p:txBody>
        </p:sp>
      </p:gr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611639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7" name="Slide Number Placeholder 6"/>
          <p:cNvSpPr>
            <a:spLocks noGrp="1"/>
          </p:cNvSpPr>
          <p:nvPr>
            <p:ph type="sldNum" sz="quarter" idx="11"/>
          </p:nvPr>
        </p:nvSpPr>
        <p:spPr/>
        <p:txBody>
          <a:bodyPr/>
          <a:lstStyle/>
          <a:p>
            <a:fld id="{904548E9-6249-43D8-B9E7-ADE044522384}" type="slidenum">
              <a:rPr lang="en-US" smtClean="0"/>
              <a:pPr/>
              <a:t>24</a:t>
            </a:fld>
            <a:endParaRPr lang="en-US" dirty="0"/>
          </a:p>
        </p:txBody>
      </p:sp>
      <p:sp>
        <p:nvSpPr>
          <p:cNvPr id="5" name="Content Placeholder 4"/>
          <p:cNvSpPr>
            <a:spLocks noGrp="1"/>
          </p:cNvSpPr>
          <p:nvPr>
            <p:ph sz="quarter" idx="12"/>
          </p:nvPr>
        </p:nvSpPr>
        <p:spPr/>
        <p:txBody>
          <a:bodyPr>
            <a:normAutofit/>
          </a:bodyPr>
          <a:lstStyle/>
          <a:p>
            <a:r>
              <a:rPr lang="en-US" dirty="0" smtClean="0"/>
              <a:t>Go to federal &gt; income screen or search 1099-MISC</a:t>
            </a:r>
          </a:p>
          <a:p>
            <a:r>
              <a:rPr lang="en-US" dirty="0" smtClean="0"/>
              <a:t>Enter data from 1099-MISC</a:t>
            </a:r>
          </a:p>
          <a:p>
            <a:r>
              <a:rPr lang="en-US" dirty="0" smtClean="0"/>
              <a:t>Create new business (Schedule C) or </a:t>
            </a:r>
          </a:p>
          <a:p>
            <a:r>
              <a:rPr lang="en-US" dirty="0" smtClean="0"/>
              <a:t>Add to an existing business (edit)</a:t>
            </a:r>
          </a:p>
        </p:txBody>
      </p:sp>
      <p:sp>
        <p:nvSpPr>
          <p:cNvPr id="2" name="Title 1"/>
          <p:cNvSpPr>
            <a:spLocks noGrp="1"/>
          </p:cNvSpPr>
          <p:nvPr>
            <p:ph type="title"/>
          </p:nvPr>
        </p:nvSpPr>
        <p:spPr/>
        <p:txBody>
          <a:bodyPr/>
          <a:lstStyle/>
          <a:p>
            <a:r>
              <a:rPr lang="en-US" altLang="en-US" dirty="0" smtClean="0"/>
              <a:t>1099-MISC in TaxSlayer</a:t>
            </a:r>
            <a:endParaRPr lang="en-US" altLang="en-US" dirty="0"/>
          </a:p>
        </p:txBody>
      </p:sp>
      <p:sp>
        <p:nvSpPr>
          <p:cNvPr id="6" name="Rectangle 5"/>
          <p:cNvSpPr/>
          <p:nvPr/>
        </p:nvSpPr>
        <p:spPr>
          <a:xfrm>
            <a:off x="9067800" y="1219200"/>
            <a:ext cx="2438400" cy="533400"/>
          </a:xfrm>
          <a:prstGeom prst="rect">
            <a:avLst/>
          </a:prstGeom>
          <a:solidFill>
            <a:schemeClr val="accent1">
              <a:tint val="100000"/>
              <a:shade val="100000"/>
              <a:satMod val="13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Pub 4012 Tab D</a:t>
            </a:r>
            <a:endParaRPr lang="en-US"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271676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4" name="Slide Number Placeholder 3"/>
          <p:cNvSpPr>
            <a:spLocks noGrp="1"/>
          </p:cNvSpPr>
          <p:nvPr>
            <p:ph type="sldNum" sz="quarter" idx="11"/>
          </p:nvPr>
        </p:nvSpPr>
        <p:spPr/>
        <p:txBody>
          <a:bodyPr/>
          <a:lstStyle/>
          <a:p>
            <a:fld id="{904548E9-6249-43D8-B9E7-ADE044522384}" type="slidenum">
              <a:rPr lang="en-US" smtClean="0"/>
              <a:pPr/>
              <a:t>25</a:t>
            </a:fld>
            <a:endParaRPr lang="en-US" dirty="0"/>
          </a:p>
        </p:txBody>
      </p:sp>
      <p:sp>
        <p:nvSpPr>
          <p:cNvPr id="5" name="Content Placeholder 4"/>
          <p:cNvSpPr>
            <a:spLocks noGrp="1"/>
          </p:cNvSpPr>
          <p:nvPr>
            <p:ph sz="quarter" idx="12"/>
          </p:nvPr>
        </p:nvSpPr>
        <p:spPr/>
        <p:txBody>
          <a:bodyPr>
            <a:normAutofit/>
          </a:bodyPr>
          <a:lstStyle/>
          <a:p>
            <a:r>
              <a:rPr lang="en-US" dirty="0" smtClean="0"/>
              <a:t>Payment Card and Third Party Network Transactions</a:t>
            </a:r>
          </a:p>
          <a:p>
            <a:pPr lvl="1"/>
            <a:r>
              <a:rPr lang="en-US" dirty="0" smtClean="0"/>
              <a:t>May be used to report income for taxpayers who use automobiles for hire or ride share services</a:t>
            </a:r>
          </a:p>
          <a:p>
            <a:pPr lvl="2"/>
            <a:r>
              <a:rPr lang="en-US" dirty="0" err="1" smtClean="0"/>
              <a:t>Uber</a:t>
            </a:r>
            <a:r>
              <a:rPr lang="en-US" dirty="0" smtClean="0"/>
              <a:t>, </a:t>
            </a:r>
            <a:r>
              <a:rPr lang="en-US" dirty="0" err="1" smtClean="0"/>
              <a:t>Lyft</a:t>
            </a:r>
            <a:r>
              <a:rPr lang="en-US" dirty="0" smtClean="0"/>
              <a:t>, Sidecar, etc.</a:t>
            </a:r>
          </a:p>
          <a:p>
            <a:pPr lvl="1"/>
            <a:r>
              <a:rPr lang="en-US" dirty="0" smtClean="0"/>
              <a:t>May not receive Form 1099-K if less than $600</a:t>
            </a:r>
          </a:p>
          <a:p>
            <a:r>
              <a:rPr lang="en-US" dirty="0" smtClean="0"/>
              <a:t>Enter as cash income (not 1099-MISC)</a:t>
            </a:r>
            <a:endParaRPr lang="en-US" dirty="0"/>
          </a:p>
        </p:txBody>
      </p:sp>
      <p:sp>
        <p:nvSpPr>
          <p:cNvPr id="2" name="Title 1"/>
          <p:cNvSpPr>
            <a:spLocks noGrp="1"/>
          </p:cNvSpPr>
          <p:nvPr>
            <p:ph type="title"/>
          </p:nvPr>
        </p:nvSpPr>
        <p:spPr/>
        <p:txBody>
          <a:bodyPr/>
          <a:lstStyle/>
          <a:p>
            <a:r>
              <a:rPr lang="en-US" dirty="0" smtClean="0"/>
              <a:t>Business Income – 1099-K</a:t>
            </a:r>
            <a:endParaRPr lang="en-US" dirty="0"/>
          </a:p>
        </p:txBody>
      </p:sp>
      <p:sp>
        <p:nvSpPr>
          <p:cNvPr id="7" name="Rectangle 6"/>
          <p:cNvSpPr/>
          <p:nvPr/>
        </p:nvSpPr>
        <p:spPr>
          <a:xfrm>
            <a:off x="9067800" y="1219200"/>
            <a:ext cx="2438400" cy="533400"/>
          </a:xfrm>
          <a:prstGeom prst="rect">
            <a:avLst/>
          </a:prstGeom>
          <a:solidFill>
            <a:schemeClr val="accent1">
              <a:tint val="100000"/>
              <a:shade val="100000"/>
              <a:satMod val="13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Pub 4012 Tab D</a:t>
            </a:r>
            <a:endParaRPr lang="en-US"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678188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NTTC Training – TY2018</a:t>
            </a:r>
            <a:endParaRPr lang="en-US" dirty="0"/>
          </a:p>
        </p:txBody>
      </p:sp>
      <p:sp>
        <p:nvSpPr>
          <p:cNvPr id="5" name="Slide Number Placeholder 4"/>
          <p:cNvSpPr>
            <a:spLocks noGrp="1"/>
          </p:cNvSpPr>
          <p:nvPr>
            <p:ph type="sldNum" sz="quarter" idx="11"/>
          </p:nvPr>
        </p:nvSpPr>
        <p:spPr/>
        <p:txBody>
          <a:bodyPr/>
          <a:lstStyle/>
          <a:p>
            <a:fld id="{904548E9-6249-43D8-B9E7-ADE044522384}" type="slidenum">
              <a:rPr lang="en-US" smtClean="0"/>
              <a:pPr/>
              <a:t>26</a:t>
            </a:fld>
            <a:endParaRPr lang="en-US" dirty="0"/>
          </a:p>
        </p:txBody>
      </p:sp>
      <p:sp>
        <p:nvSpPr>
          <p:cNvPr id="3" name="Content Placeholder 2"/>
          <p:cNvSpPr>
            <a:spLocks noGrp="1"/>
          </p:cNvSpPr>
          <p:nvPr>
            <p:ph sz="quarter" idx="12"/>
          </p:nvPr>
        </p:nvSpPr>
        <p:spPr/>
        <p:txBody>
          <a:bodyPr>
            <a:normAutofit/>
          </a:bodyPr>
          <a:lstStyle/>
          <a:p>
            <a:pPr marL="0" indent="0">
              <a:lnSpc>
                <a:spcPct val="110000"/>
              </a:lnSpc>
              <a:buNone/>
            </a:pPr>
            <a:r>
              <a:rPr lang="en-US" altLang="en-US" dirty="0"/>
              <a:t>What types of income should you expect to see for:</a:t>
            </a:r>
          </a:p>
          <a:p>
            <a:pPr>
              <a:lnSpc>
                <a:spcPct val="110000"/>
              </a:lnSpc>
            </a:pPr>
            <a:r>
              <a:rPr lang="en-US" altLang="en-US" dirty="0"/>
              <a:t>A wedding singer</a:t>
            </a:r>
          </a:p>
          <a:p>
            <a:pPr lvl="1">
              <a:lnSpc>
                <a:spcPct val="110000"/>
              </a:lnSpc>
            </a:pPr>
            <a:r>
              <a:rPr lang="en-US" altLang="en-US" dirty="0"/>
              <a:t>Checks and cash (gratuities!)</a:t>
            </a:r>
          </a:p>
          <a:p>
            <a:pPr>
              <a:lnSpc>
                <a:spcPct val="110000"/>
              </a:lnSpc>
            </a:pPr>
            <a:r>
              <a:rPr lang="en-US" altLang="en-US" dirty="0"/>
              <a:t>A graphic designer</a:t>
            </a:r>
          </a:p>
          <a:p>
            <a:pPr lvl="1">
              <a:lnSpc>
                <a:spcPct val="110000"/>
              </a:lnSpc>
            </a:pPr>
            <a:r>
              <a:rPr lang="en-US" altLang="en-US" dirty="0"/>
              <a:t>1099-MISC if &gt; $600</a:t>
            </a:r>
          </a:p>
          <a:p>
            <a:pPr lvl="1">
              <a:lnSpc>
                <a:spcPct val="110000"/>
              </a:lnSpc>
            </a:pPr>
            <a:r>
              <a:rPr lang="en-US" altLang="en-US" dirty="0"/>
              <a:t>Checks or cash for small jobs</a:t>
            </a:r>
          </a:p>
          <a:p>
            <a:pPr lvl="1">
              <a:lnSpc>
                <a:spcPct val="110000"/>
              </a:lnSpc>
            </a:pPr>
            <a:endParaRPr lang="en-US" altLang="en-US" dirty="0"/>
          </a:p>
        </p:txBody>
      </p:sp>
      <p:sp>
        <p:nvSpPr>
          <p:cNvPr id="2" name="Title 1"/>
          <p:cNvSpPr>
            <a:spLocks noGrp="1"/>
          </p:cNvSpPr>
          <p:nvPr>
            <p:ph type="title"/>
          </p:nvPr>
        </p:nvSpPr>
        <p:spPr/>
        <p:txBody>
          <a:bodyPr/>
          <a:lstStyle/>
          <a:p>
            <a:r>
              <a:rPr lang="en-US" dirty="0"/>
              <a:t>Business Income Quiz</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609730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4" name="Slide Number Placeholder 3"/>
          <p:cNvSpPr>
            <a:spLocks noGrp="1"/>
          </p:cNvSpPr>
          <p:nvPr>
            <p:ph type="sldNum" sz="quarter" idx="11"/>
          </p:nvPr>
        </p:nvSpPr>
        <p:spPr/>
        <p:txBody>
          <a:bodyPr/>
          <a:lstStyle/>
          <a:p>
            <a:fld id="{904548E9-6249-43D8-B9E7-ADE044522384}" type="slidenum">
              <a:rPr lang="en-US" smtClean="0"/>
              <a:pPr/>
              <a:t>27</a:t>
            </a:fld>
            <a:endParaRPr lang="en-US" dirty="0"/>
          </a:p>
        </p:txBody>
      </p:sp>
      <p:sp>
        <p:nvSpPr>
          <p:cNvPr id="49155" name="Content Placeholder 2"/>
          <p:cNvSpPr>
            <a:spLocks noGrp="1"/>
          </p:cNvSpPr>
          <p:nvPr>
            <p:ph sz="quarter" idx="12"/>
          </p:nvPr>
        </p:nvSpPr>
        <p:spPr/>
        <p:txBody>
          <a:bodyPr>
            <a:normAutofit fontScale="92500" lnSpcReduction="10000"/>
          </a:bodyPr>
          <a:lstStyle/>
          <a:p>
            <a:r>
              <a:rPr lang="en-US" altLang="en-US" dirty="0" smtClean="0"/>
              <a:t>Business expenses should be ordinary and necessary to the business</a:t>
            </a:r>
          </a:p>
          <a:p>
            <a:r>
              <a:rPr lang="en-US" altLang="en-US" dirty="0" smtClean="0"/>
              <a:t>Not against public policy</a:t>
            </a:r>
          </a:p>
          <a:p>
            <a:pPr lvl="1"/>
            <a:r>
              <a:rPr lang="en-US" altLang="en-US" dirty="0" smtClean="0"/>
              <a:t>Cannot deduct fines or penalties</a:t>
            </a:r>
          </a:p>
          <a:p>
            <a:r>
              <a:rPr lang="en-US" altLang="en-US" dirty="0" smtClean="0"/>
              <a:t>All allowable and documented expenses must be claimed</a:t>
            </a:r>
          </a:p>
          <a:p>
            <a:pPr lvl="1">
              <a:buFont typeface="Wingdings" panose="05000000000000000000" pitchFamily="2" charset="2"/>
              <a:buChar char="Ø"/>
            </a:pPr>
            <a:r>
              <a:rPr lang="en-US" altLang="en-US" dirty="0" smtClean="0"/>
              <a:t>Note: </a:t>
            </a:r>
            <a:r>
              <a:rPr lang="en-US" altLang="en-US" b="1" dirty="0" smtClean="0"/>
              <a:t>not </a:t>
            </a:r>
            <a:r>
              <a:rPr lang="en-US" altLang="en-US" dirty="0" smtClean="0"/>
              <a:t>claiming an expense may result in a tax benefit that would not otherwise occur, e.g., it may improve EIC, which is not allowed</a:t>
            </a:r>
            <a:endParaRPr lang="en-US" altLang="en-US" dirty="0"/>
          </a:p>
        </p:txBody>
      </p:sp>
      <p:sp>
        <p:nvSpPr>
          <p:cNvPr id="2" name="Title 1"/>
          <p:cNvSpPr>
            <a:spLocks noGrp="1"/>
          </p:cNvSpPr>
          <p:nvPr>
            <p:ph type="title"/>
          </p:nvPr>
        </p:nvSpPr>
        <p:spPr/>
        <p:txBody>
          <a:bodyPr/>
          <a:lstStyle/>
          <a:p>
            <a:r>
              <a:rPr lang="en-US" smtClean="0"/>
              <a:t>Business Expenses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79681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NTTC Training – TY2018</a:t>
            </a:r>
            <a:endParaRPr lang="en-US" dirty="0"/>
          </a:p>
        </p:txBody>
      </p:sp>
      <p:sp>
        <p:nvSpPr>
          <p:cNvPr id="5" name="Slide Number Placeholder 4"/>
          <p:cNvSpPr>
            <a:spLocks noGrp="1"/>
          </p:cNvSpPr>
          <p:nvPr>
            <p:ph type="sldNum" sz="quarter" idx="11"/>
          </p:nvPr>
        </p:nvSpPr>
        <p:spPr/>
        <p:txBody>
          <a:bodyPr/>
          <a:lstStyle/>
          <a:p>
            <a:fld id="{904548E9-6249-43D8-B9E7-ADE044522384}" type="slidenum">
              <a:rPr lang="en-US" smtClean="0"/>
              <a:pPr/>
              <a:t>28</a:t>
            </a:fld>
            <a:endParaRPr lang="en-US" dirty="0"/>
          </a:p>
        </p:txBody>
      </p:sp>
      <p:sp>
        <p:nvSpPr>
          <p:cNvPr id="3" name="Content Placeholder 2"/>
          <p:cNvSpPr>
            <a:spLocks noGrp="1"/>
          </p:cNvSpPr>
          <p:nvPr>
            <p:ph sz="quarter" idx="12"/>
          </p:nvPr>
        </p:nvSpPr>
        <p:spPr/>
        <p:txBody>
          <a:bodyPr>
            <a:normAutofit/>
          </a:bodyPr>
          <a:lstStyle/>
          <a:p>
            <a:pPr marL="0" indent="0">
              <a:buNone/>
            </a:pPr>
            <a:r>
              <a:rPr lang="en-US" dirty="0" smtClean="0"/>
              <a:t>Are these items deductible? In scope?</a:t>
            </a:r>
          </a:p>
          <a:p>
            <a:r>
              <a:rPr lang="en-US" dirty="0" smtClean="0"/>
              <a:t>Employee benefit programs</a:t>
            </a:r>
          </a:p>
          <a:p>
            <a:r>
              <a:rPr lang="en-US" dirty="0" smtClean="0"/>
              <a:t>Pension and profit sharing</a:t>
            </a:r>
          </a:p>
          <a:p>
            <a:r>
              <a:rPr lang="en-US" dirty="0" smtClean="0"/>
              <a:t>Wages</a:t>
            </a:r>
          </a:p>
          <a:p>
            <a:pPr>
              <a:buFont typeface="Wingdings" panose="05000000000000000000" pitchFamily="2" charset="2"/>
              <a:buChar char="Ø"/>
            </a:pPr>
            <a:r>
              <a:rPr lang="en-US" b="1" dirty="0" smtClean="0"/>
              <a:t>Out of scope </a:t>
            </a:r>
            <a:r>
              <a:rPr lang="en-US" dirty="0" smtClean="0"/>
              <a:t>– all relate to employees</a:t>
            </a:r>
            <a:endParaRPr lang="en-US" dirty="0"/>
          </a:p>
        </p:txBody>
      </p:sp>
      <p:sp>
        <p:nvSpPr>
          <p:cNvPr id="2" name="Title 1"/>
          <p:cNvSpPr>
            <a:spLocks noGrp="1"/>
          </p:cNvSpPr>
          <p:nvPr>
            <p:ph type="title"/>
          </p:nvPr>
        </p:nvSpPr>
        <p:spPr/>
        <p:txBody>
          <a:bodyPr/>
          <a:lstStyle/>
          <a:p>
            <a:r>
              <a:rPr lang="en-GB" altLang="en-US" smtClean="0"/>
              <a:t>Business Expense Quiz</a:t>
            </a:r>
            <a:endParaRPr lang="en-US" altLang="en-US" dirty="0"/>
          </a:p>
        </p:txBody>
      </p:sp>
      <p:sp>
        <p:nvSpPr>
          <p:cNvPr id="54274" name="Text Box 3"/>
          <p:cNvSpPr txBox="1">
            <a:spLocks noChangeArrowheads="1"/>
          </p:cNvSpPr>
          <p:nvPr/>
        </p:nvSpPr>
        <p:spPr bwMode="auto">
          <a:xfrm>
            <a:off x="1981200" y="6248400"/>
            <a:ext cx="2133600" cy="4572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lIns="90000" tIns="46800" rIns="90000" bIns="46800" anchor="b"/>
          <a:lstStyle>
            <a:lvl1pPr>
              <a:spcBef>
                <a:spcPts val="1800"/>
              </a:spcBef>
              <a:buClr>
                <a:srgbClr val="B54A10"/>
              </a:buClr>
              <a:buSzPct val="94000"/>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b="1">
                <a:solidFill>
                  <a:schemeClr val="tx1"/>
                </a:solidFill>
                <a:latin typeface="Calibri" pitchFamily="34" charset="0"/>
              </a:defRPr>
            </a:lvl1pPr>
            <a:lvl2pPr marL="742950" indent="-285750">
              <a:spcBef>
                <a:spcPts val="1200"/>
              </a:spcBef>
              <a:buClr>
                <a:srgbClr val="105766"/>
              </a:buClr>
              <a:buSzPct val="63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b="1">
                <a:solidFill>
                  <a:schemeClr val="tx1"/>
                </a:solidFill>
                <a:latin typeface="Calibri" pitchFamily="34" charset="0"/>
              </a:defRPr>
            </a:lvl2pPr>
            <a:lvl3pPr marL="1143000" indent="-228600">
              <a:spcBef>
                <a:spcPct val="20000"/>
              </a:spcBef>
              <a:buClr>
                <a:srgbClr val="3F1E25"/>
              </a:buClr>
              <a:buSzPct val="7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b="1">
                <a:solidFill>
                  <a:schemeClr val="tx1"/>
                </a:solidFill>
                <a:latin typeface="Calibri" pitchFamily="34" charset="0"/>
              </a:defRPr>
            </a:lvl3pPr>
            <a:lvl4pPr marL="1600200" indent="-228600">
              <a:spcBef>
                <a:spcPct val="20000"/>
              </a:spcBef>
              <a:buClr>
                <a:srgbClr val="39639D"/>
              </a:buClr>
              <a:buSzPct val="90000"/>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Calibri" pitchFamily="34" charset="0"/>
              </a:defRPr>
            </a:lvl4pPr>
            <a:lvl5pPr marL="2057400" indent="-228600">
              <a:spcBef>
                <a:spcPct val="20000"/>
              </a:spcBef>
              <a:buClr>
                <a:srgbClr val="474B78"/>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b="1">
                <a:solidFill>
                  <a:schemeClr val="tx1"/>
                </a:solidFill>
                <a:latin typeface="Calibri" pitchFamily="34" charset="0"/>
              </a:defRPr>
            </a:lvl5pPr>
            <a:lvl6pPr marL="2514600" indent="-228600" eaLnBrk="0" fontAlgn="base" hangingPunct="0">
              <a:spcBef>
                <a:spcPct val="20000"/>
              </a:spcBef>
              <a:spcAft>
                <a:spcPct val="0"/>
              </a:spcAft>
              <a:buClr>
                <a:srgbClr val="474B78"/>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b="1">
                <a:solidFill>
                  <a:schemeClr val="tx1"/>
                </a:solidFill>
                <a:latin typeface="Calibri" pitchFamily="34" charset="0"/>
              </a:defRPr>
            </a:lvl6pPr>
            <a:lvl7pPr marL="2971800" indent="-228600" eaLnBrk="0" fontAlgn="base" hangingPunct="0">
              <a:spcBef>
                <a:spcPct val="20000"/>
              </a:spcBef>
              <a:spcAft>
                <a:spcPct val="0"/>
              </a:spcAft>
              <a:buClr>
                <a:srgbClr val="474B78"/>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b="1">
                <a:solidFill>
                  <a:schemeClr val="tx1"/>
                </a:solidFill>
                <a:latin typeface="Calibri" pitchFamily="34" charset="0"/>
              </a:defRPr>
            </a:lvl7pPr>
            <a:lvl8pPr marL="3429000" indent="-228600" eaLnBrk="0" fontAlgn="base" hangingPunct="0">
              <a:spcBef>
                <a:spcPct val="20000"/>
              </a:spcBef>
              <a:spcAft>
                <a:spcPct val="0"/>
              </a:spcAft>
              <a:buClr>
                <a:srgbClr val="474B78"/>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b="1">
                <a:solidFill>
                  <a:schemeClr val="tx1"/>
                </a:solidFill>
                <a:latin typeface="Calibri" pitchFamily="34" charset="0"/>
              </a:defRPr>
            </a:lvl8pPr>
            <a:lvl9pPr marL="3886200" indent="-228600" eaLnBrk="0" fontAlgn="base" hangingPunct="0">
              <a:spcBef>
                <a:spcPct val="20000"/>
              </a:spcBef>
              <a:spcAft>
                <a:spcPct val="0"/>
              </a:spcAft>
              <a:buClr>
                <a:srgbClr val="474B78"/>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b="1">
                <a:solidFill>
                  <a:schemeClr val="tx1"/>
                </a:solidFill>
                <a:latin typeface="Calibri" pitchFamily="34" charset="0"/>
              </a:defRPr>
            </a:lvl9pPr>
          </a:lstStyle>
          <a:p>
            <a:pPr eaLnBrk="1" hangingPunct="1">
              <a:spcBef>
                <a:spcPct val="0"/>
              </a:spcBef>
              <a:buClrTx/>
              <a:buSzTx/>
              <a:buFontTx/>
              <a:buNone/>
            </a:pPr>
            <a:endParaRPr lang="en-GB" altLang="en-US" sz="1200" b="0" dirty="0">
              <a:solidFill>
                <a:srgbClr val="000000"/>
              </a:solidFill>
              <a:ea typeface="MS PGothic" pitchFamily="34" charset="-128"/>
            </a:endParaRPr>
          </a:p>
          <a:p>
            <a:pPr eaLnBrk="1" hangingPunct="1">
              <a:spcBef>
                <a:spcPct val="0"/>
              </a:spcBef>
              <a:buClrTx/>
              <a:buSzTx/>
              <a:buFontTx/>
              <a:buNone/>
            </a:pPr>
            <a:endParaRPr lang="en-GB" altLang="en-US" sz="1200" b="0" dirty="0">
              <a:solidFill>
                <a:srgbClr val="000000"/>
              </a:solidFill>
              <a:ea typeface="MS PGothic" pitchFamily="34" charset="-128"/>
            </a:endParaRPr>
          </a:p>
          <a:p>
            <a:pPr eaLnBrk="1" hangingPunct="1">
              <a:spcBef>
                <a:spcPct val="0"/>
              </a:spcBef>
              <a:buClrTx/>
              <a:buSzTx/>
              <a:buFontTx/>
              <a:buNone/>
            </a:pPr>
            <a:endParaRPr lang="en-GB" altLang="en-US" sz="1200" b="0" dirty="0">
              <a:solidFill>
                <a:srgbClr val="000000"/>
              </a:solidFill>
              <a:ea typeface="MS PGothic" pitchFamily="34" charset="-128"/>
            </a:endParaRPr>
          </a:p>
        </p:txBody>
      </p:sp>
      <p:sp>
        <p:nvSpPr>
          <p:cNvPr id="54275" name="Text Box 4"/>
          <p:cNvSpPr txBox="1">
            <a:spLocks noChangeArrowheads="1"/>
          </p:cNvSpPr>
          <p:nvPr/>
        </p:nvSpPr>
        <p:spPr bwMode="auto">
          <a:xfrm>
            <a:off x="4648200" y="6248400"/>
            <a:ext cx="2895600" cy="4572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nchor="ctr"/>
          <a:lstStyle>
            <a:lvl1pPr>
              <a:spcBef>
                <a:spcPts val="1800"/>
              </a:spcBef>
              <a:buClr>
                <a:srgbClr val="B54A10"/>
              </a:buClr>
              <a:buSzPct val="94000"/>
              <a:buFont typeface="Calibri" pitchFamily="34" charset="0"/>
              <a:buChar char="●"/>
              <a:defRPr sz="3200" b="1">
                <a:solidFill>
                  <a:schemeClr val="tx1"/>
                </a:solidFill>
                <a:latin typeface="Calibri" pitchFamily="34" charset="0"/>
              </a:defRPr>
            </a:lvl1pPr>
            <a:lvl2pPr marL="742950" indent="-285750">
              <a:spcBef>
                <a:spcPts val="1200"/>
              </a:spcBef>
              <a:buClr>
                <a:srgbClr val="105766"/>
              </a:buClr>
              <a:buSzPct val="63000"/>
              <a:buFont typeface="Wingdings" pitchFamily="2" charset="2"/>
              <a:buChar char=""/>
              <a:defRPr sz="3000" b="1">
                <a:solidFill>
                  <a:schemeClr val="tx1"/>
                </a:solidFill>
                <a:latin typeface="Calibri" pitchFamily="34" charset="0"/>
              </a:defRPr>
            </a:lvl2pPr>
            <a:lvl3pPr marL="1143000" indent="-228600">
              <a:spcBef>
                <a:spcPct val="20000"/>
              </a:spcBef>
              <a:buClr>
                <a:srgbClr val="3F1E25"/>
              </a:buClr>
              <a:buSzPct val="70000"/>
              <a:buFont typeface="Wingdings" pitchFamily="2" charset="2"/>
              <a:buChar char=""/>
              <a:defRPr sz="2800" b="1">
                <a:solidFill>
                  <a:schemeClr val="tx1"/>
                </a:solidFill>
                <a:latin typeface="Calibri" pitchFamily="34" charset="0"/>
              </a:defRPr>
            </a:lvl3pPr>
            <a:lvl4pPr marL="1600200" indent="-228600">
              <a:spcBef>
                <a:spcPct val="20000"/>
              </a:spcBef>
              <a:buClr>
                <a:srgbClr val="39639D"/>
              </a:buClr>
              <a:buSzPct val="90000"/>
              <a:buFont typeface="Calibri" pitchFamily="34" charset="0"/>
              <a:buChar char="●"/>
              <a:defRPr sz="2400" b="1">
                <a:solidFill>
                  <a:schemeClr val="tx1"/>
                </a:solidFill>
                <a:latin typeface="Calibri" pitchFamily="34" charset="0"/>
              </a:defRPr>
            </a:lvl4pPr>
            <a:lvl5pPr marL="2057400" indent="-228600">
              <a:spcBef>
                <a:spcPct val="20000"/>
              </a:spcBef>
              <a:buClr>
                <a:srgbClr val="474B78"/>
              </a:buClr>
              <a:buFont typeface="Arial" charset="0"/>
              <a:buChar char="•"/>
              <a:defRPr sz="2200" b="1">
                <a:solidFill>
                  <a:schemeClr val="tx1"/>
                </a:solidFill>
                <a:latin typeface="Calibri" pitchFamily="34" charset="0"/>
              </a:defRPr>
            </a:lvl5pPr>
            <a:lvl6pPr marL="25146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6pPr>
            <a:lvl7pPr marL="29718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7pPr>
            <a:lvl8pPr marL="34290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8pPr>
            <a:lvl9pPr marL="38862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9pPr>
          </a:lstStyle>
          <a:p>
            <a:pPr eaLnBrk="1" hangingPunct="1">
              <a:spcBef>
                <a:spcPct val="0"/>
              </a:spcBef>
              <a:buClrTx/>
              <a:buSzTx/>
              <a:buFontTx/>
              <a:buNone/>
            </a:pPr>
            <a:endParaRPr lang="en-US" altLang="en-US" sz="1800" b="0" dirty="0">
              <a:solidFill>
                <a:srgbClr val="000000"/>
              </a:solidFill>
              <a:ea typeface="MS PGothic" pitchFamily="34" charset="-128"/>
            </a:endParaRPr>
          </a:p>
        </p:txBody>
      </p:sp>
      <p:sp>
        <p:nvSpPr>
          <p:cNvPr id="54276" name="Text Box 5"/>
          <p:cNvSpPr txBox="1">
            <a:spLocks noChangeArrowheads="1"/>
          </p:cNvSpPr>
          <p:nvPr/>
        </p:nvSpPr>
        <p:spPr bwMode="auto">
          <a:xfrm>
            <a:off x="8077200" y="6248400"/>
            <a:ext cx="2133600" cy="4572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nchor="ctr"/>
          <a:lstStyle>
            <a:lvl1pPr>
              <a:spcBef>
                <a:spcPts val="1800"/>
              </a:spcBef>
              <a:buClr>
                <a:srgbClr val="B54A10"/>
              </a:buClr>
              <a:buSzPct val="94000"/>
              <a:buFont typeface="Calibri" pitchFamily="34" charset="0"/>
              <a:buChar char="●"/>
              <a:defRPr sz="3200" b="1">
                <a:solidFill>
                  <a:schemeClr val="tx1"/>
                </a:solidFill>
                <a:latin typeface="Calibri" pitchFamily="34" charset="0"/>
              </a:defRPr>
            </a:lvl1pPr>
            <a:lvl2pPr marL="742950" indent="-285750">
              <a:spcBef>
                <a:spcPts val="1200"/>
              </a:spcBef>
              <a:buClr>
                <a:srgbClr val="105766"/>
              </a:buClr>
              <a:buSzPct val="63000"/>
              <a:buFont typeface="Wingdings" pitchFamily="2" charset="2"/>
              <a:buChar char=""/>
              <a:defRPr sz="3000" b="1">
                <a:solidFill>
                  <a:schemeClr val="tx1"/>
                </a:solidFill>
                <a:latin typeface="Calibri" pitchFamily="34" charset="0"/>
              </a:defRPr>
            </a:lvl2pPr>
            <a:lvl3pPr marL="1143000" indent="-228600">
              <a:spcBef>
                <a:spcPct val="20000"/>
              </a:spcBef>
              <a:buClr>
                <a:srgbClr val="3F1E25"/>
              </a:buClr>
              <a:buSzPct val="70000"/>
              <a:buFont typeface="Wingdings" pitchFamily="2" charset="2"/>
              <a:buChar char=""/>
              <a:defRPr sz="2800" b="1">
                <a:solidFill>
                  <a:schemeClr val="tx1"/>
                </a:solidFill>
                <a:latin typeface="Calibri" pitchFamily="34" charset="0"/>
              </a:defRPr>
            </a:lvl3pPr>
            <a:lvl4pPr marL="1600200" indent="-228600">
              <a:spcBef>
                <a:spcPct val="20000"/>
              </a:spcBef>
              <a:buClr>
                <a:srgbClr val="39639D"/>
              </a:buClr>
              <a:buSzPct val="90000"/>
              <a:buFont typeface="Calibri" pitchFamily="34" charset="0"/>
              <a:buChar char="●"/>
              <a:defRPr sz="2400" b="1">
                <a:solidFill>
                  <a:schemeClr val="tx1"/>
                </a:solidFill>
                <a:latin typeface="Calibri" pitchFamily="34" charset="0"/>
              </a:defRPr>
            </a:lvl4pPr>
            <a:lvl5pPr marL="2057400" indent="-228600">
              <a:spcBef>
                <a:spcPct val="20000"/>
              </a:spcBef>
              <a:buClr>
                <a:srgbClr val="474B78"/>
              </a:buClr>
              <a:buFont typeface="Arial" charset="0"/>
              <a:buChar char="•"/>
              <a:defRPr sz="2200" b="1">
                <a:solidFill>
                  <a:schemeClr val="tx1"/>
                </a:solidFill>
                <a:latin typeface="Calibri" pitchFamily="34" charset="0"/>
              </a:defRPr>
            </a:lvl5pPr>
            <a:lvl6pPr marL="25146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6pPr>
            <a:lvl7pPr marL="29718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7pPr>
            <a:lvl8pPr marL="34290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8pPr>
            <a:lvl9pPr marL="38862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9pPr>
          </a:lstStyle>
          <a:p>
            <a:pPr eaLnBrk="1" hangingPunct="1">
              <a:spcBef>
                <a:spcPct val="0"/>
              </a:spcBef>
              <a:buClrTx/>
              <a:buSzTx/>
              <a:buFontTx/>
              <a:buNone/>
            </a:pPr>
            <a:endParaRPr lang="en-US" altLang="en-US" sz="1800" b="0" dirty="0">
              <a:solidFill>
                <a:srgbClr val="000000"/>
              </a:solidFill>
              <a:ea typeface="MS PGothic" pitchFamily="34" charset="-128"/>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619679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Text Box 3"/>
          <p:cNvSpPr txBox="1">
            <a:spLocks noChangeArrowheads="1"/>
          </p:cNvSpPr>
          <p:nvPr/>
        </p:nvSpPr>
        <p:spPr bwMode="auto">
          <a:xfrm>
            <a:off x="1981200" y="6248400"/>
            <a:ext cx="2133600" cy="4572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lIns="90000" tIns="46800" rIns="90000" bIns="46800" anchor="b"/>
          <a:lstStyle>
            <a:lvl1pPr>
              <a:spcBef>
                <a:spcPts val="1800"/>
              </a:spcBef>
              <a:buClr>
                <a:srgbClr val="B54A10"/>
              </a:buClr>
              <a:buSzPct val="94000"/>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b="1">
                <a:solidFill>
                  <a:schemeClr val="tx1"/>
                </a:solidFill>
                <a:latin typeface="Calibri" pitchFamily="34" charset="0"/>
              </a:defRPr>
            </a:lvl1pPr>
            <a:lvl2pPr marL="742950" indent="-285750">
              <a:spcBef>
                <a:spcPts val="1200"/>
              </a:spcBef>
              <a:buClr>
                <a:srgbClr val="105766"/>
              </a:buClr>
              <a:buSzPct val="63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000" b="1">
                <a:solidFill>
                  <a:schemeClr val="tx1"/>
                </a:solidFill>
                <a:latin typeface="Calibri" pitchFamily="34" charset="0"/>
              </a:defRPr>
            </a:lvl2pPr>
            <a:lvl3pPr marL="1143000" indent="-228600">
              <a:spcBef>
                <a:spcPct val="20000"/>
              </a:spcBef>
              <a:buClr>
                <a:srgbClr val="3F1E25"/>
              </a:buClr>
              <a:buSzPct val="7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b="1">
                <a:solidFill>
                  <a:schemeClr val="tx1"/>
                </a:solidFill>
                <a:latin typeface="Calibri" pitchFamily="34" charset="0"/>
              </a:defRPr>
            </a:lvl3pPr>
            <a:lvl4pPr marL="1600200" indent="-228600">
              <a:spcBef>
                <a:spcPct val="20000"/>
              </a:spcBef>
              <a:buClr>
                <a:srgbClr val="39639D"/>
              </a:buClr>
              <a:buSzPct val="90000"/>
              <a:buFont typeface="Calibri"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Calibri" pitchFamily="34" charset="0"/>
              </a:defRPr>
            </a:lvl4pPr>
            <a:lvl5pPr marL="2057400" indent="-228600">
              <a:spcBef>
                <a:spcPct val="20000"/>
              </a:spcBef>
              <a:buClr>
                <a:srgbClr val="474B78"/>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b="1">
                <a:solidFill>
                  <a:schemeClr val="tx1"/>
                </a:solidFill>
                <a:latin typeface="Calibri" pitchFamily="34" charset="0"/>
              </a:defRPr>
            </a:lvl5pPr>
            <a:lvl6pPr marL="2514600" indent="-228600" eaLnBrk="0" fontAlgn="base" hangingPunct="0">
              <a:spcBef>
                <a:spcPct val="20000"/>
              </a:spcBef>
              <a:spcAft>
                <a:spcPct val="0"/>
              </a:spcAft>
              <a:buClr>
                <a:srgbClr val="474B78"/>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b="1">
                <a:solidFill>
                  <a:schemeClr val="tx1"/>
                </a:solidFill>
                <a:latin typeface="Calibri" pitchFamily="34" charset="0"/>
              </a:defRPr>
            </a:lvl6pPr>
            <a:lvl7pPr marL="2971800" indent="-228600" eaLnBrk="0" fontAlgn="base" hangingPunct="0">
              <a:spcBef>
                <a:spcPct val="20000"/>
              </a:spcBef>
              <a:spcAft>
                <a:spcPct val="0"/>
              </a:spcAft>
              <a:buClr>
                <a:srgbClr val="474B78"/>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b="1">
                <a:solidFill>
                  <a:schemeClr val="tx1"/>
                </a:solidFill>
                <a:latin typeface="Calibri" pitchFamily="34" charset="0"/>
              </a:defRPr>
            </a:lvl7pPr>
            <a:lvl8pPr marL="3429000" indent="-228600" eaLnBrk="0" fontAlgn="base" hangingPunct="0">
              <a:spcBef>
                <a:spcPct val="20000"/>
              </a:spcBef>
              <a:spcAft>
                <a:spcPct val="0"/>
              </a:spcAft>
              <a:buClr>
                <a:srgbClr val="474B78"/>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b="1">
                <a:solidFill>
                  <a:schemeClr val="tx1"/>
                </a:solidFill>
                <a:latin typeface="Calibri" pitchFamily="34" charset="0"/>
              </a:defRPr>
            </a:lvl8pPr>
            <a:lvl9pPr marL="3886200" indent="-228600" eaLnBrk="0" fontAlgn="base" hangingPunct="0">
              <a:spcBef>
                <a:spcPct val="20000"/>
              </a:spcBef>
              <a:spcAft>
                <a:spcPct val="0"/>
              </a:spcAft>
              <a:buClr>
                <a:srgbClr val="474B78"/>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200" b="1">
                <a:solidFill>
                  <a:schemeClr val="tx1"/>
                </a:solidFill>
                <a:latin typeface="Calibri" pitchFamily="34" charset="0"/>
              </a:defRPr>
            </a:lvl9pPr>
          </a:lstStyle>
          <a:p>
            <a:pPr eaLnBrk="1" hangingPunct="1">
              <a:spcBef>
                <a:spcPct val="0"/>
              </a:spcBef>
              <a:buClrTx/>
              <a:buSzTx/>
              <a:buFontTx/>
              <a:buNone/>
            </a:pPr>
            <a:endParaRPr lang="en-GB" altLang="en-US" sz="1200" b="0" dirty="0">
              <a:solidFill>
                <a:srgbClr val="000000"/>
              </a:solidFill>
              <a:ea typeface="MS PGothic" pitchFamily="34" charset="-128"/>
            </a:endParaRPr>
          </a:p>
          <a:p>
            <a:pPr eaLnBrk="1" hangingPunct="1">
              <a:spcBef>
                <a:spcPct val="0"/>
              </a:spcBef>
              <a:buClrTx/>
              <a:buSzTx/>
              <a:buFontTx/>
              <a:buNone/>
            </a:pPr>
            <a:endParaRPr lang="en-GB" altLang="en-US" sz="1200" b="0" dirty="0">
              <a:solidFill>
                <a:srgbClr val="000000"/>
              </a:solidFill>
              <a:ea typeface="MS PGothic" pitchFamily="34" charset="-128"/>
            </a:endParaRPr>
          </a:p>
          <a:p>
            <a:pPr eaLnBrk="1" hangingPunct="1">
              <a:spcBef>
                <a:spcPct val="0"/>
              </a:spcBef>
              <a:buClrTx/>
              <a:buSzTx/>
              <a:buFontTx/>
              <a:buNone/>
            </a:pPr>
            <a:endParaRPr lang="en-GB" altLang="en-US" sz="1200" b="0" dirty="0">
              <a:solidFill>
                <a:srgbClr val="000000"/>
              </a:solidFill>
              <a:ea typeface="MS PGothic" pitchFamily="34" charset="-128"/>
            </a:endParaRPr>
          </a:p>
        </p:txBody>
      </p:sp>
      <p:sp>
        <p:nvSpPr>
          <p:cNvPr id="53251" name="Text Box 4"/>
          <p:cNvSpPr txBox="1">
            <a:spLocks noChangeArrowheads="1"/>
          </p:cNvSpPr>
          <p:nvPr/>
        </p:nvSpPr>
        <p:spPr bwMode="auto">
          <a:xfrm>
            <a:off x="4648200" y="6248400"/>
            <a:ext cx="2895600" cy="4572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nchor="ctr"/>
          <a:lstStyle>
            <a:lvl1pPr>
              <a:spcBef>
                <a:spcPts val="1800"/>
              </a:spcBef>
              <a:buClr>
                <a:srgbClr val="B54A10"/>
              </a:buClr>
              <a:buSzPct val="94000"/>
              <a:buFont typeface="Calibri" pitchFamily="34" charset="0"/>
              <a:buChar char="●"/>
              <a:defRPr sz="3200" b="1">
                <a:solidFill>
                  <a:schemeClr val="tx1"/>
                </a:solidFill>
                <a:latin typeface="Calibri" pitchFamily="34" charset="0"/>
              </a:defRPr>
            </a:lvl1pPr>
            <a:lvl2pPr marL="742950" indent="-285750">
              <a:spcBef>
                <a:spcPts val="1200"/>
              </a:spcBef>
              <a:buClr>
                <a:srgbClr val="105766"/>
              </a:buClr>
              <a:buSzPct val="63000"/>
              <a:buFont typeface="Wingdings" pitchFamily="2" charset="2"/>
              <a:buChar char=""/>
              <a:defRPr sz="3000" b="1">
                <a:solidFill>
                  <a:schemeClr val="tx1"/>
                </a:solidFill>
                <a:latin typeface="Calibri" pitchFamily="34" charset="0"/>
              </a:defRPr>
            </a:lvl2pPr>
            <a:lvl3pPr marL="1143000" indent="-228600">
              <a:spcBef>
                <a:spcPct val="20000"/>
              </a:spcBef>
              <a:buClr>
                <a:srgbClr val="3F1E25"/>
              </a:buClr>
              <a:buSzPct val="70000"/>
              <a:buFont typeface="Wingdings" pitchFamily="2" charset="2"/>
              <a:buChar char=""/>
              <a:defRPr sz="2800" b="1">
                <a:solidFill>
                  <a:schemeClr val="tx1"/>
                </a:solidFill>
                <a:latin typeface="Calibri" pitchFamily="34" charset="0"/>
              </a:defRPr>
            </a:lvl3pPr>
            <a:lvl4pPr marL="1600200" indent="-228600">
              <a:spcBef>
                <a:spcPct val="20000"/>
              </a:spcBef>
              <a:buClr>
                <a:srgbClr val="39639D"/>
              </a:buClr>
              <a:buSzPct val="90000"/>
              <a:buFont typeface="Calibri" pitchFamily="34" charset="0"/>
              <a:buChar char="●"/>
              <a:defRPr sz="2400" b="1">
                <a:solidFill>
                  <a:schemeClr val="tx1"/>
                </a:solidFill>
                <a:latin typeface="Calibri" pitchFamily="34" charset="0"/>
              </a:defRPr>
            </a:lvl4pPr>
            <a:lvl5pPr marL="2057400" indent="-228600">
              <a:spcBef>
                <a:spcPct val="20000"/>
              </a:spcBef>
              <a:buClr>
                <a:srgbClr val="474B78"/>
              </a:buClr>
              <a:buFont typeface="Arial" charset="0"/>
              <a:buChar char="•"/>
              <a:defRPr sz="2200" b="1">
                <a:solidFill>
                  <a:schemeClr val="tx1"/>
                </a:solidFill>
                <a:latin typeface="Calibri" pitchFamily="34" charset="0"/>
              </a:defRPr>
            </a:lvl5pPr>
            <a:lvl6pPr marL="25146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6pPr>
            <a:lvl7pPr marL="29718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7pPr>
            <a:lvl8pPr marL="34290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8pPr>
            <a:lvl9pPr marL="38862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9pPr>
          </a:lstStyle>
          <a:p>
            <a:pPr eaLnBrk="1" hangingPunct="1">
              <a:spcBef>
                <a:spcPct val="0"/>
              </a:spcBef>
              <a:buClrTx/>
              <a:buSzTx/>
              <a:buFontTx/>
              <a:buNone/>
            </a:pPr>
            <a:endParaRPr lang="en-US" altLang="en-US" sz="1800" b="0" dirty="0">
              <a:solidFill>
                <a:srgbClr val="000000"/>
              </a:solidFill>
              <a:ea typeface="MS PGothic" pitchFamily="34" charset="-128"/>
            </a:endParaRPr>
          </a:p>
        </p:txBody>
      </p:sp>
      <p:sp>
        <p:nvSpPr>
          <p:cNvPr id="53252" name="Text Box 5"/>
          <p:cNvSpPr txBox="1">
            <a:spLocks noChangeArrowheads="1"/>
          </p:cNvSpPr>
          <p:nvPr/>
        </p:nvSpPr>
        <p:spPr bwMode="auto">
          <a:xfrm>
            <a:off x="8077200" y="6248400"/>
            <a:ext cx="2133600" cy="4572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nchor="ctr"/>
          <a:lstStyle>
            <a:lvl1pPr>
              <a:spcBef>
                <a:spcPts val="1800"/>
              </a:spcBef>
              <a:buClr>
                <a:srgbClr val="B54A10"/>
              </a:buClr>
              <a:buSzPct val="94000"/>
              <a:buFont typeface="Calibri" pitchFamily="34" charset="0"/>
              <a:buChar char="●"/>
              <a:defRPr sz="3200" b="1">
                <a:solidFill>
                  <a:schemeClr val="tx1"/>
                </a:solidFill>
                <a:latin typeface="Calibri" pitchFamily="34" charset="0"/>
              </a:defRPr>
            </a:lvl1pPr>
            <a:lvl2pPr marL="742950" indent="-285750">
              <a:spcBef>
                <a:spcPts val="1200"/>
              </a:spcBef>
              <a:buClr>
                <a:srgbClr val="105766"/>
              </a:buClr>
              <a:buSzPct val="63000"/>
              <a:buFont typeface="Wingdings" pitchFamily="2" charset="2"/>
              <a:buChar char=""/>
              <a:defRPr sz="3000" b="1">
                <a:solidFill>
                  <a:schemeClr val="tx1"/>
                </a:solidFill>
                <a:latin typeface="Calibri" pitchFamily="34" charset="0"/>
              </a:defRPr>
            </a:lvl2pPr>
            <a:lvl3pPr marL="1143000" indent="-228600">
              <a:spcBef>
                <a:spcPct val="20000"/>
              </a:spcBef>
              <a:buClr>
                <a:srgbClr val="3F1E25"/>
              </a:buClr>
              <a:buSzPct val="70000"/>
              <a:buFont typeface="Wingdings" pitchFamily="2" charset="2"/>
              <a:buChar char=""/>
              <a:defRPr sz="2800" b="1">
                <a:solidFill>
                  <a:schemeClr val="tx1"/>
                </a:solidFill>
                <a:latin typeface="Calibri" pitchFamily="34" charset="0"/>
              </a:defRPr>
            </a:lvl3pPr>
            <a:lvl4pPr marL="1600200" indent="-228600">
              <a:spcBef>
                <a:spcPct val="20000"/>
              </a:spcBef>
              <a:buClr>
                <a:srgbClr val="39639D"/>
              </a:buClr>
              <a:buSzPct val="90000"/>
              <a:buFont typeface="Calibri" pitchFamily="34" charset="0"/>
              <a:buChar char="●"/>
              <a:defRPr sz="2400" b="1">
                <a:solidFill>
                  <a:schemeClr val="tx1"/>
                </a:solidFill>
                <a:latin typeface="Calibri" pitchFamily="34" charset="0"/>
              </a:defRPr>
            </a:lvl4pPr>
            <a:lvl5pPr marL="2057400" indent="-228600">
              <a:spcBef>
                <a:spcPct val="20000"/>
              </a:spcBef>
              <a:buClr>
                <a:srgbClr val="474B78"/>
              </a:buClr>
              <a:buFont typeface="Arial" charset="0"/>
              <a:buChar char="•"/>
              <a:defRPr sz="2200" b="1">
                <a:solidFill>
                  <a:schemeClr val="tx1"/>
                </a:solidFill>
                <a:latin typeface="Calibri" pitchFamily="34" charset="0"/>
              </a:defRPr>
            </a:lvl5pPr>
            <a:lvl6pPr marL="25146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6pPr>
            <a:lvl7pPr marL="29718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7pPr>
            <a:lvl8pPr marL="34290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8pPr>
            <a:lvl9pPr marL="3886200" indent="-228600" eaLnBrk="0" fontAlgn="base" hangingPunct="0">
              <a:spcBef>
                <a:spcPct val="20000"/>
              </a:spcBef>
              <a:spcAft>
                <a:spcPct val="0"/>
              </a:spcAft>
              <a:buClr>
                <a:srgbClr val="474B78"/>
              </a:buClr>
              <a:buFont typeface="Arial" charset="0"/>
              <a:buChar char="•"/>
              <a:defRPr sz="2200" b="1">
                <a:solidFill>
                  <a:schemeClr val="tx1"/>
                </a:solidFill>
                <a:latin typeface="Calibri" pitchFamily="34" charset="0"/>
              </a:defRPr>
            </a:lvl9pPr>
          </a:lstStyle>
          <a:p>
            <a:pPr eaLnBrk="1" hangingPunct="1">
              <a:spcBef>
                <a:spcPct val="0"/>
              </a:spcBef>
              <a:buClrTx/>
              <a:buSzTx/>
              <a:buFontTx/>
              <a:buNone/>
            </a:pPr>
            <a:endParaRPr lang="en-US" altLang="en-US" sz="1800" b="0" dirty="0">
              <a:solidFill>
                <a:srgbClr val="000000"/>
              </a:solidFill>
              <a:ea typeface="MS PGothic" pitchFamily="34" charset="-128"/>
            </a:endParaRPr>
          </a:p>
        </p:txBody>
      </p:sp>
      <p:sp>
        <p:nvSpPr>
          <p:cNvPr id="4" name="Footer Placeholder 3"/>
          <p:cNvSpPr>
            <a:spLocks noGrp="1"/>
          </p:cNvSpPr>
          <p:nvPr>
            <p:ph type="ftr" sz="quarter" idx="10"/>
          </p:nvPr>
        </p:nvSpPr>
        <p:spPr/>
        <p:txBody>
          <a:bodyPr/>
          <a:lstStyle/>
          <a:p>
            <a:r>
              <a:rPr lang="en-US" smtClean="0"/>
              <a:t>NTTC Training – TY2018</a:t>
            </a:r>
            <a:endParaRPr lang="en-US" dirty="0"/>
          </a:p>
        </p:txBody>
      </p:sp>
      <p:sp>
        <p:nvSpPr>
          <p:cNvPr id="5" name="Slide Number Placeholder 4"/>
          <p:cNvSpPr>
            <a:spLocks noGrp="1"/>
          </p:cNvSpPr>
          <p:nvPr>
            <p:ph type="sldNum" sz="quarter" idx="11"/>
          </p:nvPr>
        </p:nvSpPr>
        <p:spPr/>
        <p:txBody>
          <a:bodyPr/>
          <a:lstStyle/>
          <a:p>
            <a:fld id="{904548E9-6249-43D8-B9E7-ADE044522384}" type="slidenum">
              <a:rPr lang="en-US" smtClean="0"/>
              <a:pPr/>
              <a:t>29</a:t>
            </a:fld>
            <a:endParaRPr lang="en-US" dirty="0"/>
          </a:p>
        </p:txBody>
      </p:sp>
      <p:sp>
        <p:nvSpPr>
          <p:cNvPr id="3" name="Content Placeholder 2"/>
          <p:cNvSpPr>
            <a:spLocks noGrp="1"/>
          </p:cNvSpPr>
          <p:nvPr>
            <p:ph sz="quarter" idx="12"/>
          </p:nvPr>
        </p:nvSpPr>
        <p:spPr/>
        <p:txBody>
          <a:bodyPr>
            <a:normAutofit lnSpcReduction="10000"/>
          </a:bodyPr>
          <a:lstStyle/>
          <a:p>
            <a:pPr marL="0" indent="0">
              <a:buNone/>
            </a:pPr>
            <a:r>
              <a:rPr lang="en-US" dirty="0"/>
              <a:t>Are these items deductible? In scope?</a:t>
            </a:r>
          </a:p>
          <a:p>
            <a:r>
              <a:rPr lang="en-US" dirty="0"/>
              <a:t>Commissions and fees paid</a:t>
            </a:r>
          </a:p>
          <a:p>
            <a:r>
              <a:rPr lang="en-US" dirty="0"/>
              <a:t>Contract labor payments</a:t>
            </a:r>
          </a:p>
          <a:p>
            <a:r>
              <a:rPr lang="en-US" dirty="0"/>
              <a:t>Legal and professional services</a:t>
            </a:r>
            <a:endParaRPr lang="en-US" dirty="0" smtClean="0"/>
          </a:p>
          <a:p>
            <a:pPr>
              <a:buFont typeface="Wingdings" panose="05000000000000000000" pitchFamily="2" charset="2"/>
              <a:buChar char="Ø"/>
            </a:pPr>
            <a:r>
              <a:rPr lang="en-US" dirty="0" smtClean="0"/>
              <a:t>All three are deductible</a:t>
            </a:r>
          </a:p>
          <a:p>
            <a:pPr>
              <a:buFont typeface="Wingdings" panose="05000000000000000000" pitchFamily="2" charset="2"/>
              <a:buChar char="Ø"/>
            </a:pPr>
            <a:r>
              <a:rPr lang="en-US" dirty="0" smtClean="0"/>
              <a:t>Contract labor payments are </a:t>
            </a:r>
            <a:r>
              <a:rPr lang="en-US" b="1" dirty="0" smtClean="0"/>
              <a:t>out of scope</a:t>
            </a:r>
            <a:endParaRPr lang="en-US" b="1" dirty="0"/>
          </a:p>
        </p:txBody>
      </p:sp>
      <p:sp>
        <p:nvSpPr>
          <p:cNvPr id="2" name="Title 1"/>
          <p:cNvSpPr>
            <a:spLocks noGrp="1"/>
          </p:cNvSpPr>
          <p:nvPr>
            <p:ph type="title"/>
          </p:nvPr>
        </p:nvSpPr>
        <p:spPr/>
        <p:txBody>
          <a:bodyPr/>
          <a:lstStyle/>
          <a:p>
            <a:r>
              <a:rPr lang="en-GB" altLang="en-US" dirty="0"/>
              <a:t>Business Expense Quiz</a:t>
            </a:r>
            <a:endParaRPr lang="en-US"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9702317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4" name="Slide Number Placeholder 3"/>
          <p:cNvSpPr>
            <a:spLocks noGrp="1"/>
          </p:cNvSpPr>
          <p:nvPr>
            <p:ph type="sldNum" sz="quarter" idx="11"/>
          </p:nvPr>
        </p:nvSpPr>
        <p:spPr/>
        <p:txBody>
          <a:bodyPr/>
          <a:lstStyle/>
          <a:p>
            <a:fld id="{904548E9-6249-43D8-B9E7-ADE044522384}" type="slidenum">
              <a:rPr lang="en-US" smtClean="0"/>
              <a:pPr/>
              <a:t>3</a:t>
            </a:fld>
            <a:endParaRPr lang="en-US" dirty="0"/>
          </a:p>
        </p:txBody>
      </p:sp>
      <p:sp>
        <p:nvSpPr>
          <p:cNvPr id="12291" name="Content Placeholder 2"/>
          <p:cNvSpPr>
            <a:spLocks noGrp="1"/>
          </p:cNvSpPr>
          <p:nvPr>
            <p:ph sz="quarter" idx="12"/>
          </p:nvPr>
        </p:nvSpPr>
        <p:spPr/>
        <p:txBody>
          <a:bodyPr>
            <a:normAutofit/>
          </a:bodyPr>
          <a:lstStyle/>
          <a:p>
            <a:r>
              <a:rPr lang="en-US" altLang="en-US" dirty="0" smtClean="0"/>
              <a:t>Facts and circumstances:</a:t>
            </a:r>
          </a:p>
          <a:p>
            <a:pPr lvl="1"/>
            <a:r>
              <a:rPr lang="en-US" altLang="en-US" dirty="0" smtClean="0"/>
              <a:t>Profit motive</a:t>
            </a:r>
          </a:p>
          <a:p>
            <a:pPr lvl="1"/>
            <a:r>
              <a:rPr lang="en-US" altLang="en-US" dirty="0" smtClean="0"/>
              <a:t>Reasonable expectation of profit</a:t>
            </a:r>
          </a:p>
          <a:p>
            <a:pPr lvl="1"/>
            <a:r>
              <a:rPr lang="en-US" altLang="en-US" dirty="0" smtClean="0"/>
              <a:t>Means of livelihood</a:t>
            </a:r>
          </a:p>
          <a:p>
            <a:pPr lvl="1"/>
            <a:r>
              <a:rPr lang="en-US" altLang="en-US" dirty="0" smtClean="0"/>
              <a:t>Regular activity</a:t>
            </a:r>
          </a:p>
          <a:p>
            <a:pPr lvl="1"/>
            <a:r>
              <a:rPr lang="en-US" altLang="en-US" dirty="0" smtClean="0"/>
              <a:t>Conducted in a business-like manner</a:t>
            </a:r>
            <a:endParaRPr lang="en-US" altLang="en-US" dirty="0"/>
          </a:p>
        </p:txBody>
      </p:sp>
      <p:sp>
        <p:nvSpPr>
          <p:cNvPr id="2" name="Title 1"/>
          <p:cNvSpPr>
            <a:spLocks noGrp="1"/>
          </p:cNvSpPr>
          <p:nvPr>
            <p:ph type="title"/>
          </p:nvPr>
        </p:nvSpPr>
        <p:spPr/>
        <p:txBody>
          <a:bodyPr/>
          <a:lstStyle/>
          <a:p>
            <a:r>
              <a:rPr lang="en-US" dirty="0" smtClean="0"/>
              <a:t>A Business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860249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NTTC Training – TY2018</a:t>
            </a:r>
            <a:endParaRPr lang="en-US" dirty="0"/>
          </a:p>
        </p:txBody>
      </p:sp>
      <p:sp>
        <p:nvSpPr>
          <p:cNvPr id="5" name="Slide Number Placeholder 4"/>
          <p:cNvSpPr>
            <a:spLocks noGrp="1"/>
          </p:cNvSpPr>
          <p:nvPr>
            <p:ph type="sldNum" sz="quarter" idx="11"/>
          </p:nvPr>
        </p:nvSpPr>
        <p:spPr/>
        <p:txBody>
          <a:bodyPr/>
          <a:lstStyle/>
          <a:p>
            <a:fld id="{904548E9-6249-43D8-B9E7-ADE044522384}" type="slidenum">
              <a:rPr lang="en-US" smtClean="0"/>
              <a:pPr/>
              <a:t>30</a:t>
            </a:fld>
            <a:endParaRPr lang="en-US" dirty="0"/>
          </a:p>
        </p:txBody>
      </p:sp>
      <p:sp>
        <p:nvSpPr>
          <p:cNvPr id="3" name="Content Placeholder 2"/>
          <p:cNvSpPr>
            <a:spLocks noGrp="1"/>
          </p:cNvSpPr>
          <p:nvPr>
            <p:ph sz="quarter" idx="12"/>
          </p:nvPr>
        </p:nvSpPr>
        <p:spPr/>
        <p:txBody>
          <a:bodyPr>
            <a:normAutofit/>
          </a:bodyPr>
          <a:lstStyle/>
          <a:p>
            <a:r>
              <a:rPr lang="en-US" dirty="0" smtClean="0"/>
              <a:t>Two methods to calculate business mileage</a:t>
            </a:r>
          </a:p>
          <a:p>
            <a:pPr lvl="1"/>
            <a:r>
              <a:rPr lang="en-US" dirty="0" smtClean="0"/>
              <a:t>Actual expense method – out of scope</a:t>
            </a:r>
          </a:p>
          <a:p>
            <a:pPr marL="4234" indent="0">
              <a:buNone/>
            </a:pPr>
            <a:r>
              <a:rPr lang="en-US" b="1" dirty="0" smtClean="0"/>
              <a:t>or</a:t>
            </a:r>
          </a:p>
          <a:p>
            <a:pPr lvl="1"/>
            <a:r>
              <a:rPr lang="en-US" dirty="0" smtClean="0"/>
              <a:t>Standard mileage rate method</a:t>
            </a:r>
          </a:p>
          <a:p>
            <a:r>
              <a:rPr lang="en-US" dirty="0" smtClean="0"/>
              <a:t>Refer taxpayers using actual method to paid preparer</a:t>
            </a:r>
            <a:endParaRPr lang="en-US" dirty="0"/>
          </a:p>
        </p:txBody>
      </p:sp>
      <p:sp>
        <p:nvSpPr>
          <p:cNvPr id="2" name="Title 1"/>
          <p:cNvSpPr>
            <a:spLocks noGrp="1"/>
          </p:cNvSpPr>
          <p:nvPr>
            <p:ph type="title"/>
          </p:nvPr>
        </p:nvSpPr>
        <p:spPr/>
        <p:txBody>
          <a:bodyPr/>
          <a:lstStyle/>
          <a:p>
            <a:r>
              <a:rPr lang="en-US" smtClean="0"/>
              <a:t>Business Mileage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247349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solidFill>
                  <a:prstClr val="black">
                    <a:tint val="75000"/>
                  </a:prstClr>
                </a:solidFill>
              </a:rPr>
              <a:t>NTTC Training – TY2018</a:t>
            </a:r>
            <a:endParaRPr lang="en-US" dirty="0">
              <a:solidFill>
                <a:prstClr val="black">
                  <a:tint val="75000"/>
                </a:prstClr>
              </a:solidFill>
            </a:endParaRPr>
          </a:p>
        </p:txBody>
      </p:sp>
      <p:sp>
        <p:nvSpPr>
          <p:cNvPr id="3" name="Slide Number Placeholder 2"/>
          <p:cNvSpPr>
            <a:spLocks noGrp="1"/>
          </p:cNvSpPr>
          <p:nvPr>
            <p:ph type="sldNum" sz="quarter" idx="11"/>
          </p:nvPr>
        </p:nvSpPr>
        <p:spPr/>
        <p:txBody>
          <a:bodyPr/>
          <a:lstStyle/>
          <a:p>
            <a:fld id="{904548E9-6249-43D8-B9E7-ADE044522384}" type="slidenum">
              <a:rPr lang="en-US" smtClean="0">
                <a:solidFill>
                  <a:prstClr val="black">
                    <a:tint val="75000"/>
                  </a:prstClr>
                </a:solidFill>
              </a:rPr>
              <a:pPr/>
              <a:t>31</a:t>
            </a:fld>
            <a:endParaRPr lang="en-US" dirty="0">
              <a:solidFill>
                <a:prstClr val="black">
                  <a:tint val="75000"/>
                </a:prstClr>
              </a:solidFill>
            </a:endParaRPr>
          </a:p>
        </p:txBody>
      </p:sp>
      <p:graphicFrame>
        <p:nvGraphicFramePr>
          <p:cNvPr id="6" name="Content Placeholder 6"/>
          <p:cNvGraphicFramePr>
            <a:graphicFrameLocks noGrp="1"/>
          </p:cNvGraphicFramePr>
          <p:nvPr>
            <p:ph sz="quarter" idx="12"/>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098262215"/>
              </p:ext>
            </p:extLst>
          </p:nvPr>
        </p:nvGraphicFramePr>
        <p:xfrm>
          <a:off x="1279525" y="1295400"/>
          <a:ext cx="9753600" cy="4343400"/>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
        <p:nvSpPr>
          <p:cNvPr id="5" name="Title 4"/>
          <p:cNvSpPr>
            <a:spLocks noGrp="1"/>
          </p:cNvSpPr>
          <p:nvPr>
            <p:ph type="title"/>
          </p:nvPr>
        </p:nvSpPr>
        <p:spPr/>
        <p:txBody>
          <a:bodyPr/>
          <a:lstStyle/>
          <a:p>
            <a:r>
              <a:rPr lang="en-US" dirty="0" smtClean="0"/>
              <a:t>Standard Mileage Method</a:t>
            </a:r>
            <a:endParaRPr lang="en-US" dirty="0"/>
          </a:p>
        </p:txBody>
      </p:sp>
      <p:sp>
        <p:nvSpPr>
          <p:cNvPr id="4" name="TextBox 3"/>
          <p:cNvSpPr txBox="1"/>
          <p:nvPr/>
        </p:nvSpPr>
        <p:spPr>
          <a:xfrm>
            <a:off x="1243666" y="5715000"/>
            <a:ext cx="9703490" cy="461665"/>
          </a:xfrm>
          <a:prstGeom prst="rect">
            <a:avLst/>
          </a:prstGeom>
          <a:noFill/>
        </p:spPr>
        <p:txBody>
          <a:bodyPr wrap="none" rtlCol="0">
            <a:spAutoFit/>
          </a:bodyPr>
          <a:lstStyle/>
          <a:p>
            <a:r>
              <a:rPr lang="en-US" sz="2400" b="1" dirty="0" smtClean="0"/>
              <a:t>* Business portions are deductible in addition to the standard mileage rate</a:t>
            </a:r>
            <a:endParaRPr lang="en-US" sz="2400" b="1"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749073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4" name="Slide Number Placeholder 3"/>
          <p:cNvSpPr>
            <a:spLocks noGrp="1"/>
          </p:cNvSpPr>
          <p:nvPr>
            <p:ph type="sldNum" sz="quarter" idx="11"/>
          </p:nvPr>
        </p:nvSpPr>
        <p:spPr/>
        <p:txBody>
          <a:bodyPr/>
          <a:lstStyle/>
          <a:p>
            <a:fld id="{904548E9-6249-43D8-B9E7-ADE044522384}" type="slidenum">
              <a:rPr lang="en-US" smtClean="0"/>
              <a:pPr/>
              <a:t>32</a:t>
            </a:fld>
            <a:endParaRPr lang="en-US" dirty="0"/>
          </a:p>
        </p:txBody>
      </p:sp>
      <p:sp>
        <p:nvSpPr>
          <p:cNvPr id="5" name="Content Placeholder 4"/>
          <p:cNvSpPr>
            <a:spLocks noGrp="1"/>
          </p:cNvSpPr>
          <p:nvPr>
            <p:ph sz="quarter" idx="12"/>
          </p:nvPr>
        </p:nvSpPr>
        <p:spPr>
          <a:xfrm>
            <a:off x="1278833" y="1761432"/>
            <a:ext cx="9753600" cy="4182167"/>
          </a:xfrm>
        </p:spPr>
        <p:txBody>
          <a:bodyPr>
            <a:normAutofit/>
          </a:bodyPr>
          <a:lstStyle/>
          <a:p>
            <a:r>
              <a:rPr lang="en-US" dirty="0"/>
              <a:t>For-hire drivers may </a:t>
            </a:r>
            <a:r>
              <a:rPr lang="en-US" dirty="0" smtClean="0"/>
              <a:t>add </a:t>
            </a:r>
            <a:r>
              <a:rPr lang="en-US" dirty="0"/>
              <a:t>other deductible expenses</a:t>
            </a:r>
          </a:p>
          <a:p>
            <a:pPr lvl="1"/>
            <a:r>
              <a:rPr lang="en-US" dirty="0"/>
              <a:t>Cellular service</a:t>
            </a:r>
          </a:p>
          <a:p>
            <a:pPr lvl="1"/>
            <a:r>
              <a:rPr lang="en-US" dirty="0"/>
              <a:t>Fees</a:t>
            </a:r>
          </a:p>
          <a:p>
            <a:pPr lvl="1"/>
            <a:r>
              <a:rPr lang="en-US" dirty="0"/>
              <a:t>Beverages/snacks for passengers</a:t>
            </a:r>
          </a:p>
          <a:p>
            <a:pPr lvl="1"/>
            <a:r>
              <a:rPr lang="en-US" dirty="0"/>
              <a:t>Ride sharing insurance in addition to</a:t>
            </a:r>
            <a:r>
              <a:rPr lang="en-US" dirty="0" smtClean="0"/>
              <a:t> standard </a:t>
            </a:r>
            <a:r>
              <a:rPr lang="en-US" dirty="0"/>
              <a:t>mileage </a:t>
            </a:r>
            <a:r>
              <a:rPr lang="en-US" dirty="0" smtClean="0"/>
              <a:t>rate</a:t>
            </a:r>
          </a:p>
          <a:p>
            <a:pPr lvl="1"/>
            <a:r>
              <a:rPr lang="en-US" dirty="0" smtClean="0"/>
              <a:t>Car washes / detailing – part allocable to business</a:t>
            </a:r>
          </a:p>
          <a:p>
            <a:pPr lvl="2"/>
            <a:r>
              <a:rPr lang="en-US" dirty="0" smtClean="0"/>
              <a:t>This can be more than the relative mileage method amount</a:t>
            </a:r>
            <a:endParaRPr lang="en-US" dirty="0"/>
          </a:p>
        </p:txBody>
      </p:sp>
      <p:sp>
        <p:nvSpPr>
          <p:cNvPr id="2" name="Title 1"/>
          <p:cNvSpPr>
            <a:spLocks noGrp="1"/>
          </p:cNvSpPr>
          <p:nvPr>
            <p:ph type="title"/>
          </p:nvPr>
        </p:nvSpPr>
        <p:spPr/>
        <p:txBody>
          <a:bodyPr>
            <a:normAutofit/>
          </a:bodyPr>
          <a:lstStyle/>
          <a:p>
            <a:r>
              <a:rPr lang="en-US" dirty="0"/>
              <a:t>Business – Car and Truck Expenses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566214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5" name="Slide Number Placeholder 4"/>
          <p:cNvSpPr>
            <a:spLocks noGrp="1"/>
          </p:cNvSpPr>
          <p:nvPr>
            <p:ph type="sldNum" sz="quarter" idx="11"/>
          </p:nvPr>
        </p:nvSpPr>
        <p:spPr/>
        <p:txBody>
          <a:bodyPr/>
          <a:lstStyle/>
          <a:p>
            <a:fld id="{904548E9-6249-43D8-B9E7-ADE044522384}" type="slidenum">
              <a:rPr lang="en-US" smtClean="0"/>
              <a:pPr/>
              <a:t>33</a:t>
            </a:fld>
            <a:endParaRPr lang="en-US" dirty="0"/>
          </a:p>
        </p:txBody>
      </p:sp>
      <p:sp>
        <p:nvSpPr>
          <p:cNvPr id="59396" name="Content Placeholder 6"/>
          <p:cNvSpPr>
            <a:spLocks noGrp="1"/>
          </p:cNvSpPr>
          <p:nvPr>
            <p:ph sz="quarter" idx="12"/>
          </p:nvPr>
        </p:nvSpPr>
        <p:spPr>
          <a:xfrm>
            <a:off x="990601" y="1761433"/>
            <a:ext cx="6172200" cy="4023360"/>
          </a:xfrm>
        </p:spPr>
        <p:txBody>
          <a:bodyPr>
            <a:normAutofit fontScale="92500"/>
          </a:bodyPr>
          <a:lstStyle/>
          <a:p>
            <a:r>
              <a:rPr lang="en-US" altLang="en-US" dirty="0" smtClean="0"/>
              <a:t>Must understand commuting versus deductible travel miles</a:t>
            </a:r>
          </a:p>
          <a:p>
            <a:pPr lvl="1"/>
            <a:r>
              <a:rPr lang="en-US" altLang="en-US" dirty="0" smtClean="0"/>
              <a:t>First and last trip of the day are commuting miles and cannot be deducted</a:t>
            </a:r>
          </a:p>
          <a:p>
            <a:pPr lvl="1"/>
            <a:r>
              <a:rPr lang="en-US" altLang="en-US" dirty="0" smtClean="0"/>
              <a:t>Business miles in between first and last trip are deductible</a:t>
            </a:r>
          </a:p>
          <a:p>
            <a:r>
              <a:rPr lang="en-US" altLang="en-US" dirty="0" smtClean="0"/>
              <a:t>Taxpayer determines business miles</a:t>
            </a:r>
          </a:p>
        </p:txBody>
      </p:sp>
      <p:sp>
        <p:nvSpPr>
          <p:cNvPr id="2" name="Title 1"/>
          <p:cNvSpPr>
            <a:spLocks noGrp="1"/>
          </p:cNvSpPr>
          <p:nvPr>
            <p:ph type="title"/>
          </p:nvPr>
        </p:nvSpPr>
        <p:spPr/>
        <p:txBody>
          <a:bodyPr/>
          <a:lstStyle/>
          <a:p>
            <a:r>
              <a:rPr lang="en-US" smtClean="0"/>
              <a:t>Business Mileage </a:t>
            </a:r>
            <a:endParaRPr lang="en-US" dirty="0"/>
          </a:p>
        </p:txBody>
      </p:sp>
      <p:pic>
        <p:nvPicPr>
          <p:cNvPr id="59397" name="Content Placeholder 5"/>
          <p:cNvPicPr>
            <a:picLocks noChangeAspect="1"/>
          </p:cNvPicPr>
          <p:nvPr/>
        </p:nvPicPr>
        <p:blipFill>
          <a:blip r:embed="rId3">
            <a:extLst>
              <a:ext uri="{BEBA8EAE-BF5A-486C-A8C5-ECC9F3942E4B}">
                <a14:imgProps xmlns:a14="http://schemas.microsoft.com/office/drawing/2010/main" xmlns:p="http://schemas.openxmlformats.org/presentationml/2006/main" xmlns:r="http://schemas.openxmlformats.org/officeDocument/2006/relationships" xmlns:a="http://schemas.openxmlformats.org/drawingml/2006/main" xmlns="">
                  <a14:imgLayer r:embed="rId4">
                    <a14:imgEffect>
                      <a14:sharpenSoften amount="50000"/>
                    </a14:imgEffect>
                  </a14:imgLayer>
                </a14:imgProps>
              </a:ex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7336077" y="1828800"/>
            <a:ext cx="4551123" cy="42672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12" name="Rectangle 11"/>
          <p:cNvSpPr/>
          <p:nvPr/>
        </p:nvSpPr>
        <p:spPr>
          <a:xfrm>
            <a:off x="8458200" y="1143000"/>
            <a:ext cx="2438400" cy="533400"/>
          </a:xfrm>
          <a:prstGeom prst="rect">
            <a:avLst/>
          </a:prstGeom>
          <a:solidFill>
            <a:schemeClr val="accent1">
              <a:tint val="100000"/>
              <a:shade val="100000"/>
              <a:satMod val="13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Pub 4012, Tab F</a:t>
            </a:r>
            <a:endParaRPr lang="en-US"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029010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5" name="Slide Number Placeholder 4"/>
          <p:cNvSpPr>
            <a:spLocks noGrp="1"/>
          </p:cNvSpPr>
          <p:nvPr>
            <p:ph type="sldNum" sz="quarter" idx="11"/>
          </p:nvPr>
        </p:nvSpPr>
        <p:spPr/>
        <p:txBody>
          <a:bodyPr/>
          <a:lstStyle/>
          <a:p>
            <a:fld id="{904548E9-6249-43D8-B9E7-ADE044522384}" type="slidenum">
              <a:rPr lang="en-US" smtClean="0"/>
              <a:pPr/>
              <a:t>34</a:t>
            </a:fld>
            <a:endParaRPr lang="en-US" dirty="0"/>
          </a:p>
        </p:txBody>
      </p:sp>
      <p:sp>
        <p:nvSpPr>
          <p:cNvPr id="60419" name="Content Placeholder 6"/>
          <p:cNvSpPr>
            <a:spLocks noGrp="1"/>
          </p:cNvSpPr>
          <p:nvPr>
            <p:ph sz="quarter" idx="12"/>
          </p:nvPr>
        </p:nvSpPr>
        <p:spPr/>
        <p:txBody>
          <a:bodyPr>
            <a:normAutofit/>
          </a:bodyPr>
          <a:lstStyle/>
          <a:p>
            <a:r>
              <a:rPr lang="en-US" altLang="en-US" dirty="0" smtClean="0"/>
              <a:t>IRS position is that first mileage from home and last mileage back home is commuting (not deductible)</a:t>
            </a:r>
          </a:p>
          <a:p>
            <a:r>
              <a:rPr lang="en-US" altLang="en-US" dirty="0" smtClean="0"/>
              <a:t>For a self-employed person, can claim first/last mileage if there is a deductible home office (out of scope)</a:t>
            </a:r>
          </a:p>
          <a:p>
            <a:r>
              <a:rPr lang="en-US" altLang="en-US" dirty="0" smtClean="0"/>
              <a:t>Refer taxpayer to paid preparer to claim home office and increased mileage</a:t>
            </a:r>
            <a:endParaRPr lang="en-US" altLang="en-US" dirty="0"/>
          </a:p>
        </p:txBody>
      </p:sp>
      <p:sp>
        <p:nvSpPr>
          <p:cNvPr id="2" name="Title 1"/>
          <p:cNvSpPr>
            <a:spLocks noGrp="1"/>
          </p:cNvSpPr>
          <p:nvPr>
            <p:ph type="title"/>
          </p:nvPr>
        </p:nvSpPr>
        <p:spPr/>
        <p:txBody>
          <a:bodyPr/>
          <a:lstStyle/>
          <a:p>
            <a:r>
              <a:rPr lang="en-US" smtClean="0"/>
              <a:t>Business Mileage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3250080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NTTC Training – TY2018</a:t>
            </a:r>
            <a:endParaRPr lang="en-US" dirty="0"/>
          </a:p>
        </p:txBody>
      </p:sp>
      <p:sp>
        <p:nvSpPr>
          <p:cNvPr id="5" name="Slide Number Placeholder 4"/>
          <p:cNvSpPr>
            <a:spLocks noGrp="1"/>
          </p:cNvSpPr>
          <p:nvPr>
            <p:ph type="sldNum" sz="quarter" idx="11"/>
          </p:nvPr>
        </p:nvSpPr>
        <p:spPr/>
        <p:txBody>
          <a:bodyPr/>
          <a:lstStyle/>
          <a:p>
            <a:fld id="{904548E9-6249-43D8-B9E7-ADE044522384}" type="slidenum">
              <a:rPr lang="en-US" smtClean="0"/>
              <a:pPr/>
              <a:t>35</a:t>
            </a:fld>
            <a:endParaRPr lang="en-US" dirty="0"/>
          </a:p>
        </p:txBody>
      </p:sp>
      <p:sp>
        <p:nvSpPr>
          <p:cNvPr id="3" name="Content Placeholder 2"/>
          <p:cNvSpPr>
            <a:spLocks noGrp="1"/>
          </p:cNvSpPr>
          <p:nvPr>
            <p:ph sz="quarter" idx="12"/>
          </p:nvPr>
        </p:nvSpPr>
        <p:spPr/>
        <p:txBody>
          <a:bodyPr>
            <a:normAutofit/>
          </a:bodyPr>
          <a:lstStyle/>
          <a:p>
            <a:pPr>
              <a:lnSpc>
                <a:spcPct val="110000"/>
              </a:lnSpc>
            </a:pPr>
            <a:r>
              <a:rPr lang="en-US" altLang="en-US" dirty="0"/>
              <a:t>Taxpayer claims business mileage and keeps records</a:t>
            </a:r>
          </a:p>
          <a:p>
            <a:pPr>
              <a:lnSpc>
                <a:spcPct val="110000"/>
              </a:lnSpc>
            </a:pPr>
            <a:r>
              <a:rPr lang="en-US" altLang="en-US" dirty="0"/>
              <a:t>Taxpayer has car accident while on business</a:t>
            </a:r>
          </a:p>
          <a:p>
            <a:pPr>
              <a:lnSpc>
                <a:spcPct val="110000"/>
              </a:lnSpc>
            </a:pPr>
            <a:r>
              <a:rPr lang="en-US" altLang="en-US" dirty="0"/>
              <a:t>Is insurance “deductible” deductible?</a:t>
            </a:r>
          </a:p>
          <a:p>
            <a:pPr>
              <a:lnSpc>
                <a:spcPct val="110000"/>
              </a:lnSpc>
              <a:buFont typeface="Wingdings" panose="05000000000000000000" pitchFamily="2" charset="2"/>
              <a:buChar char="Ø"/>
            </a:pPr>
            <a:r>
              <a:rPr lang="en-US" altLang="en-US" dirty="0">
                <a:solidFill>
                  <a:srgbClr val="0000FF"/>
                </a:solidFill>
              </a:rPr>
              <a:t>No – insurance (or the cost of self-insuring) is included in standard mileage rate</a:t>
            </a:r>
          </a:p>
        </p:txBody>
      </p:sp>
      <p:sp>
        <p:nvSpPr>
          <p:cNvPr id="2" name="Title 1"/>
          <p:cNvSpPr>
            <a:spLocks noGrp="1"/>
          </p:cNvSpPr>
          <p:nvPr>
            <p:ph type="title"/>
          </p:nvPr>
        </p:nvSpPr>
        <p:spPr/>
        <p:txBody>
          <a:bodyPr/>
          <a:lstStyle/>
          <a:p>
            <a:r>
              <a:rPr lang="en-US" dirty="0"/>
              <a:t>Business Mileage Quiz</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804501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NTTC Training – TY2018</a:t>
            </a:r>
            <a:endParaRPr lang="en-US" dirty="0"/>
          </a:p>
        </p:txBody>
      </p:sp>
      <p:sp>
        <p:nvSpPr>
          <p:cNvPr id="5" name="Slide Number Placeholder 4"/>
          <p:cNvSpPr>
            <a:spLocks noGrp="1"/>
          </p:cNvSpPr>
          <p:nvPr>
            <p:ph type="sldNum" sz="quarter" idx="11"/>
          </p:nvPr>
        </p:nvSpPr>
        <p:spPr/>
        <p:txBody>
          <a:bodyPr/>
          <a:lstStyle/>
          <a:p>
            <a:fld id="{904548E9-6249-43D8-B9E7-ADE044522384}" type="slidenum">
              <a:rPr lang="en-US" smtClean="0"/>
              <a:pPr/>
              <a:t>36</a:t>
            </a:fld>
            <a:endParaRPr lang="en-US" dirty="0"/>
          </a:p>
        </p:txBody>
      </p:sp>
      <p:sp>
        <p:nvSpPr>
          <p:cNvPr id="3" name="Content Placeholder 2"/>
          <p:cNvSpPr>
            <a:spLocks noGrp="1"/>
          </p:cNvSpPr>
          <p:nvPr>
            <p:ph sz="quarter" idx="12"/>
          </p:nvPr>
        </p:nvSpPr>
        <p:spPr/>
        <p:txBody>
          <a:bodyPr>
            <a:normAutofit fontScale="92500" lnSpcReduction="20000"/>
          </a:bodyPr>
          <a:lstStyle/>
          <a:p>
            <a:pPr>
              <a:lnSpc>
                <a:spcPct val="110000"/>
              </a:lnSpc>
            </a:pPr>
            <a:r>
              <a:rPr lang="en-US" altLang="en-US" dirty="0"/>
              <a:t>Taxpayer claims business mileage and keeps records</a:t>
            </a:r>
          </a:p>
          <a:p>
            <a:pPr>
              <a:lnSpc>
                <a:spcPct val="110000"/>
              </a:lnSpc>
            </a:pPr>
            <a:r>
              <a:rPr lang="en-US" altLang="en-US" dirty="0" smtClean="0"/>
              <a:t>Taxpayer is paying interest on their car loan</a:t>
            </a:r>
          </a:p>
          <a:p>
            <a:pPr>
              <a:lnSpc>
                <a:spcPct val="110000"/>
              </a:lnSpc>
            </a:pPr>
            <a:r>
              <a:rPr lang="en-US" altLang="en-US" dirty="0" smtClean="0"/>
              <a:t>Is interest on the car loan deductible</a:t>
            </a:r>
            <a:r>
              <a:rPr lang="en-US" altLang="en-US" dirty="0"/>
              <a:t>?</a:t>
            </a:r>
          </a:p>
          <a:p>
            <a:pPr>
              <a:lnSpc>
                <a:spcPct val="110000"/>
              </a:lnSpc>
              <a:buFont typeface="Wingdings" panose="05000000000000000000" pitchFamily="2" charset="2"/>
              <a:buChar char="Ø"/>
            </a:pPr>
            <a:r>
              <a:rPr lang="en-US" altLang="en-US" dirty="0">
                <a:solidFill>
                  <a:srgbClr val="0000FF"/>
                </a:solidFill>
              </a:rPr>
              <a:t>Yes, </a:t>
            </a:r>
            <a:r>
              <a:rPr lang="en-US" altLang="en-US" dirty="0" smtClean="0">
                <a:solidFill>
                  <a:srgbClr val="0000FF"/>
                </a:solidFill>
              </a:rPr>
              <a:t>the business portion of interest on a car is </a:t>
            </a:r>
            <a:r>
              <a:rPr lang="en-US" altLang="en-US" dirty="0">
                <a:solidFill>
                  <a:srgbClr val="0000FF"/>
                </a:solidFill>
              </a:rPr>
              <a:t>deductible in addition to standard mileage </a:t>
            </a:r>
            <a:r>
              <a:rPr lang="en-US" altLang="en-US" dirty="0" smtClean="0">
                <a:solidFill>
                  <a:srgbClr val="0000FF"/>
                </a:solidFill>
              </a:rPr>
              <a:t>rate</a:t>
            </a:r>
          </a:p>
          <a:p>
            <a:pPr>
              <a:lnSpc>
                <a:spcPct val="110000"/>
              </a:lnSpc>
              <a:buFont typeface="Wingdings" panose="05000000000000000000" pitchFamily="2" charset="2"/>
              <a:buChar char="Ø"/>
            </a:pPr>
            <a:r>
              <a:rPr lang="en-US" altLang="en-US" dirty="0" smtClean="0">
                <a:solidFill>
                  <a:srgbClr val="0000FF"/>
                </a:solidFill>
              </a:rPr>
              <a:t>Same is true for car washes (new guidance in Pubs 4491 and 4012)</a:t>
            </a:r>
            <a:endParaRPr lang="en-US" altLang="en-US" dirty="0">
              <a:solidFill>
                <a:srgbClr val="0000FF"/>
              </a:solidFill>
            </a:endParaRPr>
          </a:p>
        </p:txBody>
      </p:sp>
      <p:sp>
        <p:nvSpPr>
          <p:cNvPr id="2" name="Title 1"/>
          <p:cNvSpPr>
            <a:spLocks noGrp="1"/>
          </p:cNvSpPr>
          <p:nvPr>
            <p:ph type="title"/>
          </p:nvPr>
        </p:nvSpPr>
        <p:spPr/>
        <p:txBody>
          <a:bodyPr/>
          <a:lstStyle/>
          <a:p>
            <a:r>
              <a:rPr lang="en-US" dirty="0"/>
              <a:t>Business Mileage Quiz</a:t>
            </a:r>
          </a:p>
        </p:txBody>
      </p:sp>
      <p:sp>
        <p:nvSpPr>
          <p:cNvPr id="6" name="Rectangle 5"/>
          <p:cNvSpPr/>
          <p:nvPr/>
        </p:nvSpPr>
        <p:spPr>
          <a:xfrm>
            <a:off x="9067800" y="1219200"/>
            <a:ext cx="2438400" cy="533400"/>
          </a:xfrm>
          <a:prstGeom prst="rect">
            <a:avLst/>
          </a:prstGeom>
          <a:solidFill>
            <a:schemeClr val="accent1">
              <a:tint val="100000"/>
              <a:shade val="100000"/>
              <a:satMod val="13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Pub 4012 Tab D</a:t>
            </a:r>
            <a:endParaRPr lang="en-US"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031041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solidFill>
                  <a:prstClr val="black">
                    <a:tint val="75000"/>
                  </a:prstClr>
                </a:solidFill>
              </a:rPr>
              <a:t>NTTC Training – TY2018</a:t>
            </a:r>
            <a:endParaRPr lang="en-US" dirty="0">
              <a:solidFill>
                <a:prstClr val="black">
                  <a:tint val="75000"/>
                </a:prstClr>
              </a:solidFill>
            </a:endParaRPr>
          </a:p>
        </p:txBody>
      </p:sp>
      <p:sp>
        <p:nvSpPr>
          <p:cNvPr id="3" name="Slide Number Placeholder 2"/>
          <p:cNvSpPr>
            <a:spLocks noGrp="1"/>
          </p:cNvSpPr>
          <p:nvPr>
            <p:ph type="sldNum" sz="quarter" idx="11"/>
          </p:nvPr>
        </p:nvSpPr>
        <p:spPr/>
        <p:txBody>
          <a:bodyPr/>
          <a:lstStyle/>
          <a:p>
            <a:fld id="{904548E9-6249-43D8-B9E7-ADE044522384}" type="slidenum">
              <a:rPr lang="en-US" smtClean="0">
                <a:solidFill>
                  <a:prstClr val="black">
                    <a:tint val="75000"/>
                  </a:prstClr>
                </a:solidFill>
              </a:rPr>
              <a:pPr/>
              <a:t>37</a:t>
            </a:fld>
            <a:endParaRPr lang="en-US" dirty="0">
              <a:solidFill>
                <a:prstClr val="black">
                  <a:tint val="75000"/>
                </a:prstClr>
              </a:solidFill>
            </a:endParaRPr>
          </a:p>
        </p:txBody>
      </p:sp>
      <p:sp>
        <p:nvSpPr>
          <p:cNvPr id="14339" name="Rectangle 2"/>
          <p:cNvSpPr>
            <a:spLocks noGrp="1" noChangeArrowheads="1"/>
          </p:cNvSpPr>
          <p:nvPr>
            <p:ph sz="quarter" idx="12"/>
          </p:nvPr>
        </p:nvSpPr>
        <p:spPr/>
        <p:txBody>
          <a:bodyPr>
            <a:normAutofit lnSpcReduction="10000"/>
          </a:bodyPr>
          <a:lstStyle/>
          <a:p>
            <a:r>
              <a:rPr lang="en-GB" altLang="en-US" dirty="0" smtClean="0"/>
              <a:t>Rent (if filing a 1099 for payment is not required) </a:t>
            </a:r>
            <a:endParaRPr lang="en-GB" altLang="en-US" dirty="0"/>
          </a:p>
          <a:p>
            <a:r>
              <a:rPr lang="en-GB" altLang="en-US" dirty="0"/>
              <a:t>Office expenses (postage, supplies, etc.)</a:t>
            </a:r>
          </a:p>
          <a:p>
            <a:r>
              <a:rPr lang="en-GB" altLang="en-US" dirty="0"/>
              <a:t>Insurance</a:t>
            </a:r>
          </a:p>
          <a:p>
            <a:r>
              <a:rPr lang="en-GB" altLang="en-US" dirty="0"/>
              <a:t>Taxes</a:t>
            </a:r>
          </a:p>
          <a:p>
            <a:r>
              <a:rPr lang="en-GB" altLang="en-US" dirty="0"/>
              <a:t>Business telephone and utilities </a:t>
            </a:r>
          </a:p>
          <a:p>
            <a:pPr>
              <a:buFont typeface="Wingdings" panose="05000000000000000000" pitchFamily="2" charset="2"/>
              <a:buChar char="Ø"/>
            </a:pPr>
            <a:r>
              <a:rPr lang="en-GB" altLang="en-US" dirty="0">
                <a:solidFill>
                  <a:srgbClr val="0000FF"/>
                </a:solidFill>
              </a:rPr>
              <a:t>Not home office</a:t>
            </a:r>
          </a:p>
        </p:txBody>
      </p:sp>
      <p:sp>
        <p:nvSpPr>
          <p:cNvPr id="17410" name="Rectangle 1"/>
          <p:cNvSpPr>
            <a:spLocks noGrp="1" noChangeArrowheads="1"/>
          </p:cNvSpPr>
          <p:nvPr>
            <p:ph type="title"/>
          </p:nvPr>
        </p:nvSpPr>
        <p:spPr/>
        <p:txBody>
          <a:bodyPr>
            <a:normAutofit/>
          </a:bodyPr>
          <a:lstStyle/>
          <a:p>
            <a:r>
              <a:rPr lang="en-GB" altLang="en-US" dirty="0"/>
              <a:t>Business Expense – Outside Office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46899325"/>
      </p:ext>
    </p:extLst>
  </p:cSld>
  <p:clrMapOvr>
    <a:masterClrMapping/>
  </p:clrMapOvr>
  <p:transition spd="med"/>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NTTC Training – TY2018</a:t>
            </a:r>
            <a:endParaRPr lang="en-US" dirty="0"/>
          </a:p>
        </p:txBody>
      </p:sp>
      <p:sp>
        <p:nvSpPr>
          <p:cNvPr id="66565" name="Slide Number Placeholder 4"/>
          <p:cNvSpPr>
            <a:spLocks noGrp="1"/>
          </p:cNvSpPr>
          <p:nvPr>
            <p:ph type="sldNum" sz="quarter" idx="11"/>
          </p:nvPr>
        </p:nvSpPr>
        <p:spPr/>
        <p:txBody>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fld id="{FE9AE82B-CD43-4A79-86FB-B5B200B6328D}" type="slidenum">
              <a:rPr lang="en-US" altLang="en-US" smtClean="0"/>
              <a:pPr/>
              <a:t>38</a:t>
            </a:fld>
            <a:endParaRPr lang="en-US" altLang="en-US" dirty="0"/>
          </a:p>
        </p:txBody>
      </p:sp>
      <p:sp>
        <p:nvSpPr>
          <p:cNvPr id="66563" name="Content Placeholder 2"/>
          <p:cNvSpPr>
            <a:spLocks noGrp="1"/>
          </p:cNvSpPr>
          <p:nvPr>
            <p:ph sz="quarter" idx="12"/>
          </p:nvPr>
        </p:nvSpPr>
        <p:spPr/>
        <p:txBody>
          <a:bodyPr/>
          <a:lstStyle/>
          <a:p>
            <a:r>
              <a:rPr lang="en-US" altLang="en-US" smtClean="0"/>
              <a:t>De minimis rule – can expense on Sch C assets up to $2,500 each (Form 4562 not needed)</a:t>
            </a:r>
          </a:p>
          <a:p>
            <a:r>
              <a:rPr lang="en-US" altLang="en-US" smtClean="0"/>
              <a:t>Describe as “De minimis election under regs” and the amount being expensed</a:t>
            </a:r>
          </a:p>
          <a:p>
            <a:endParaRPr lang="en-US" altLang="en-US" dirty="0"/>
          </a:p>
        </p:txBody>
      </p:sp>
      <p:sp>
        <p:nvSpPr>
          <p:cNvPr id="2" name="Title 1"/>
          <p:cNvSpPr>
            <a:spLocks noGrp="1"/>
          </p:cNvSpPr>
          <p:nvPr>
            <p:ph type="title"/>
          </p:nvPr>
        </p:nvSpPr>
        <p:spPr/>
        <p:txBody>
          <a:bodyPr/>
          <a:lstStyle/>
          <a:p>
            <a:r>
              <a:rPr lang="en-US" smtClean="0"/>
              <a:t>De minimis election</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312685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4" name="Slide Number Placeholder 3"/>
          <p:cNvSpPr>
            <a:spLocks noGrp="1"/>
          </p:cNvSpPr>
          <p:nvPr>
            <p:ph type="sldNum" sz="quarter" idx="11"/>
          </p:nvPr>
        </p:nvSpPr>
        <p:spPr/>
        <p:txBody>
          <a:bodyPr/>
          <a:lstStyle/>
          <a:p>
            <a:fld id="{904548E9-6249-43D8-B9E7-ADE044522384}" type="slidenum">
              <a:rPr lang="en-US" smtClean="0"/>
              <a:pPr/>
              <a:t>39</a:t>
            </a:fld>
            <a:endParaRPr lang="en-US" dirty="0"/>
          </a:p>
        </p:txBody>
      </p:sp>
      <p:sp>
        <p:nvSpPr>
          <p:cNvPr id="5" name="Content Placeholder 4"/>
          <p:cNvSpPr>
            <a:spLocks noGrp="1"/>
          </p:cNvSpPr>
          <p:nvPr>
            <p:ph sz="quarter" idx="12"/>
          </p:nvPr>
        </p:nvSpPr>
        <p:spPr/>
        <p:txBody>
          <a:bodyPr>
            <a:normAutofit/>
          </a:bodyPr>
          <a:lstStyle/>
          <a:p>
            <a:pPr>
              <a:lnSpc>
                <a:spcPct val="110000"/>
              </a:lnSpc>
            </a:pPr>
            <a:r>
              <a:rPr lang="en-US" dirty="0"/>
              <a:t>Does not include amounts paid for </a:t>
            </a:r>
            <a:r>
              <a:rPr lang="en-US" dirty="0" smtClean="0"/>
              <a:t>land</a:t>
            </a:r>
            <a:endParaRPr lang="en-US" dirty="0"/>
          </a:p>
          <a:p>
            <a:pPr>
              <a:lnSpc>
                <a:spcPct val="110000"/>
              </a:lnSpc>
            </a:pPr>
            <a:r>
              <a:rPr lang="en-US" dirty="0" smtClean="0"/>
              <a:t>If </a:t>
            </a:r>
            <a:r>
              <a:rPr lang="en-US" dirty="0"/>
              <a:t>elected, applies to each expenditure meeting the criteria for the election in the taxable year</a:t>
            </a:r>
          </a:p>
          <a:p>
            <a:pPr>
              <a:lnSpc>
                <a:spcPct val="110000"/>
              </a:lnSpc>
              <a:buFont typeface="Wingdings" panose="05000000000000000000" pitchFamily="2" charset="2"/>
              <a:buChar char="Ø"/>
            </a:pPr>
            <a:r>
              <a:rPr lang="en-US" dirty="0"/>
              <a:t>Note: de minimis expenses are covered in Schedule C Guidelines document, </a:t>
            </a:r>
            <a:r>
              <a:rPr lang="en-US" dirty="0" smtClean="0"/>
              <a:t>available in the Portal Library</a:t>
            </a:r>
            <a:endParaRPr lang="en-US" dirty="0"/>
          </a:p>
        </p:txBody>
      </p:sp>
      <p:sp>
        <p:nvSpPr>
          <p:cNvPr id="2" name="Title 1"/>
          <p:cNvSpPr>
            <a:spLocks noGrp="1"/>
          </p:cNvSpPr>
          <p:nvPr>
            <p:ph type="title"/>
          </p:nvPr>
        </p:nvSpPr>
        <p:spPr/>
        <p:txBody>
          <a:bodyPr/>
          <a:lstStyle/>
          <a:p>
            <a:r>
              <a:rPr lang="en-US" dirty="0"/>
              <a:t>De Minimis election cont.</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670289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4" name="Slide Number Placeholder 3"/>
          <p:cNvSpPr>
            <a:spLocks noGrp="1"/>
          </p:cNvSpPr>
          <p:nvPr>
            <p:ph type="sldNum" sz="quarter" idx="11"/>
          </p:nvPr>
        </p:nvSpPr>
        <p:spPr/>
        <p:txBody>
          <a:bodyPr/>
          <a:lstStyle/>
          <a:p>
            <a:fld id="{904548E9-6249-43D8-B9E7-ADE044522384}" type="slidenum">
              <a:rPr lang="en-US" smtClean="0"/>
              <a:pPr/>
              <a:t>4</a:t>
            </a:fld>
            <a:endParaRPr lang="en-US" dirty="0"/>
          </a:p>
        </p:txBody>
      </p:sp>
      <p:sp>
        <p:nvSpPr>
          <p:cNvPr id="13315" name="Content Placeholder 2"/>
          <p:cNvSpPr>
            <a:spLocks noGrp="1"/>
          </p:cNvSpPr>
          <p:nvPr>
            <p:ph sz="quarter" idx="12"/>
          </p:nvPr>
        </p:nvSpPr>
        <p:spPr/>
        <p:txBody>
          <a:bodyPr>
            <a:normAutofit/>
          </a:bodyPr>
          <a:lstStyle/>
          <a:p>
            <a:r>
              <a:rPr lang="en-US" altLang="en-US" smtClean="0"/>
              <a:t>Facts and circumstances:</a:t>
            </a:r>
          </a:p>
          <a:p>
            <a:pPr lvl="1"/>
            <a:r>
              <a:rPr lang="en-US" altLang="en-US" smtClean="0"/>
              <a:t>Sporadic activity, e.g., one-time fee</a:t>
            </a:r>
          </a:p>
          <a:p>
            <a:pPr lvl="1"/>
            <a:r>
              <a:rPr lang="en-US" altLang="en-US" smtClean="0"/>
              <a:t>Gambling winnings</a:t>
            </a:r>
          </a:p>
          <a:p>
            <a:pPr lvl="1"/>
            <a:r>
              <a:rPr lang="en-US" altLang="en-US" smtClean="0"/>
              <a:t>Investing</a:t>
            </a:r>
          </a:p>
          <a:p>
            <a:pPr lvl="1"/>
            <a:r>
              <a:rPr lang="en-US" altLang="en-US" smtClean="0"/>
              <a:t>Sale of personal assets (e.g. yard sales, Craig’s list, etc.)</a:t>
            </a:r>
            <a:endParaRPr lang="en-US" altLang="en-US" dirty="0"/>
          </a:p>
        </p:txBody>
      </p:sp>
      <p:sp>
        <p:nvSpPr>
          <p:cNvPr id="2" name="Title 1"/>
          <p:cNvSpPr>
            <a:spLocks noGrp="1"/>
          </p:cNvSpPr>
          <p:nvPr>
            <p:ph type="title"/>
          </p:nvPr>
        </p:nvSpPr>
        <p:spPr/>
        <p:txBody>
          <a:bodyPr>
            <a:normAutofit/>
          </a:bodyPr>
          <a:lstStyle/>
          <a:p>
            <a:r>
              <a:rPr lang="en-US" dirty="0" smtClean="0"/>
              <a:t>Income Producing – Not a Business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550849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a:p>
        </p:txBody>
      </p:sp>
      <p:sp>
        <p:nvSpPr>
          <p:cNvPr id="2" name="Slide Number Placeholder 1"/>
          <p:cNvSpPr>
            <a:spLocks noGrp="1"/>
          </p:cNvSpPr>
          <p:nvPr>
            <p:ph type="sldNum" sz="quarter" idx="11"/>
          </p:nvPr>
        </p:nvSpPr>
        <p:spPr/>
        <p:txBody>
          <a:bodyPr/>
          <a:lstStyle/>
          <a:p>
            <a:fld id="{73CEAB86-7856-441F-AB84-6AEC32692076}" type="slidenum">
              <a:rPr lang="en-US" altLang="en-US" smtClean="0"/>
              <a:pPr/>
              <a:t>40</a:t>
            </a:fld>
            <a:endParaRPr lang="en-US" altLang="en-US"/>
          </a:p>
        </p:txBody>
      </p:sp>
      <p:sp>
        <p:nvSpPr>
          <p:cNvPr id="46083" name="Content Placeholder 2"/>
          <p:cNvSpPr>
            <a:spLocks noGrp="1"/>
          </p:cNvSpPr>
          <p:nvPr>
            <p:ph sz="quarter" idx="12"/>
          </p:nvPr>
        </p:nvSpPr>
        <p:spPr/>
        <p:txBody>
          <a:bodyPr>
            <a:normAutofit/>
          </a:bodyPr>
          <a:lstStyle/>
          <a:p>
            <a:r>
              <a:rPr lang="en-US" altLang="en-US" dirty="0" smtClean="0"/>
              <a:t>Cannot qualify for new trade or business</a:t>
            </a:r>
          </a:p>
          <a:p>
            <a:r>
              <a:rPr lang="en-US" altLang="en-US" dirty="0" smtClean="0"/>
              <a:t>Cannot be required to meet minimum standards for current position</a:t>
            </a:r>
          </a:p>
          <a:p>
            <a:r>
              <a:rPr lang="en-US" altLang="en-US" dirty="0" smtClean="0"/>
              <a:t>Must </a:t>
            </a:r>
            <a:r>
              <a:rPr lang="en-US" altLang="en-US" dirty="0"/>
              <a:t>be required by the law to keep current </a:t>
            </a:r>
            <a:r>
              <a:rPr lang="en-US" altLang="en-US" dirty="0" smtClean="0"/>
              <a:t>position </a:t>
            </a:r>
            <a:r>
              <a:rPr lang="en-US" altLang="en-US" b="1" dirty="0" smtClean="0"/>
              <a:t>or</a:t>
            </a:r>
          </a:p>
          <a:p>
            <a:r>
              <a:rPr lang="en-US" altLang="en-US" dirty="0" smtClean="0"/>
              <a:t>To maintain </a:t>
            </a:r>
            <a:r>
              <a:rPr lang="en-US" altLang="en-US" dirty="0"/>
              <a:t>or improve skills needed in present </a:t>
            </a:r>
            <a:r>
              <a:rPr lang="en-US" altLang="en-US" dirty="0" smtClean="0"/>
              <a:t>work</a:t>
            </a:r>
          </a:p>
        </p:txBody>
      </p:sp>
      <p:sp>
        <p:nvSpPr>
          <p:cNvPr id="62466" name="Title 1"/>
          <p:cNvSpPr>
            <a:spLocks noGrp="1"/>
          </p:cNvSpPr>
          <p:nvPr>
            <p:ph type="title"/>
          </p:nvPr>
        </p:nvSpPr>
        <p:spPr/>
        <p:txBody>
          <a:bodyPr>
            <a:normAutofit/>
          </a:bodyPr>
          <a:lstStyle/>
          <a:p>
            <a:r>
              <a:rPr lang="en-US" altLang="en-US" dirty="0" smtClean="0"/>
              <a:t>Business Education Deduction </a:t>
            </a:r>
            <a:endParaRPr lang="en-US"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66435529"/>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2000"/>
    </mc:Choice>
    <mc:Fallback>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a:p>
        </p:txBody>
      </p:sp>
      <p:sp>
        <p:nvSpPr>
          <p:cNvPr id="2" name="Slide Number Placeholder 1"/>
          <p:cNvSpPr>
            <a:spLocks noGrp="1"/>
          </p:cNvSpPr>
          <p:nvPr>
            <p:ph type="sldNum" sz="quarter" idx="11"/>
          </p:nvPr>
        </p:nvSpPr>
        <p:spPr/>
        <p:txBody>
          <a:bodyPr/>
          <a:lstStyle/>
          <a:p>
            <a:fld id="{73CEAB86-7856-441F-AB84-6AEC32692076}" type="slidenum">
              <a:rPr lang="en-US" altLang="en-US" smtClean="0"/>
              <a:pPr/>
              <a:t>41</a:t>
            </a:fld>
            <a:endParaRPr lang="en-US" altLang="en-US"/>
          </a:p>
        </p:txBody>
      </p:sp>
      <p:sp>
        <p:nvSpPr>
          <p:cNvPr id="47107" name="Content Placeholder 2"/>
          <p:cNvSpPr>
            <a:spLocks noGrp="1"/>
          </p:cNvSpPr>
          <p:nvPr>
            <p:ph sz="quarter" idx="12"/>
          </p:nvPr>
        </p:nvSpPr>
        <p:spPr>
          <a:xfrm>
            <a:off x="1278833" y="1761433"/>
            <a:ext cx="10021958" cy="4023360"/>
          </a:xfrm>
        </p:spPr>
        <p:txBody>
          <a:bodyPr>
            <a:normAutofit/>
          </a:bodyPr>
          <a:lstStyle/>
          <a:p>
            <a:r>
              <a:rPr lang="en-US" altLang="en-US" dirty="0" smtClean="0"/>
              <a:t>Tuition and fees paid to the school or training provider as a condition of enrollment</a:t>
            </a:r>
          </a:p>
          <a:p>
            <a:r>
              <a:rPr lang="en-US" altLang="en-US" dirty="0" smtClean="0"/>
              <a:t>Course-related books, supplies and equipment</a:t>
            </a:r>
          </a:p>
          <a:p>
            <a:r>
              <a:rPr lang="en-US" altLang="en-US" dirty="0" smtClean="0"/>
              <a:t>Transportation and parking</a:t>
            </a:r>
          </a:p>
          <a:p>
            <a:r>
              <a:rPr lang="en-US" altLang="en-US" dirty="0" smtClean="0"/>
              <a:t>Travel </a:t>
            </a:r>
            <a:r>
              <a:rPr lang="en-US" altLang="en-US" dirty="0"/>
              <a:t>e</a:t>
            </a:r>
            <a:r>
              <a:rPr lang="en-US" altLang="en-US" dirty="0" smtClean="0"/>
              <a:t>xpenses</a:t>
            </a:r>
          </a:p>
          <a:p>
            <a:pPr>
              <a:buFont typeface="Wingdings" panose="05000000000000000000" pitchFamily="2" charset="2"/>
              <a:buChar char="Ø"/>
            </a:pPr>
            <a:r>
              <a:rPr lang="en-US" altLang="en-US" dirty="0" smtClean="0"/>
              <a:t>Does </a:t>
            </a:r>
            <a:r>
              <a:rPr lang="en-US" altLang="en-US" b="1" dirty="0" smtClean="0"/>
              <a:t>not</a:t>
            </a:r>
            <a:r>
              <a:rPr lang="en-US" altLang="en-US" dirty="0" smtClean="0"/>
              <a:t> have to be a qualifying educational institution </a:t>
            </a:r>
          </a:p>
          <a:p>
            <a:endParaRPr lang="en-US" altLang="en-US" dirty="0"/>
          </a:p>
        </p:txBody>
      </p:sp>
      <p:sp>
        <p:nvSpPr>
          <p:cNvPr id="63490" name="Title 1"/>
          <p:cNvSpPr>
            <a:spLocks noGrp="1"/>
          </p:cNvSpPr>
          <p:nvPr>
            <p:ph type="title"/>
          </p:nvPr>
        </p:nvSpPr>
        <p:spPr/>
        <p:txBody>
          <a:bodyPr>
            <a:normAutofit/>
          </a:bodyPr>
          <a:lstStyle/>
          <a:p>
            <a:r>
              <a:rPr lang="en-US" altLang="en-US" dirty="0" smtClean="0"/>
              <a:t>Business Deduction for Education Expenses</a:t>
            </a:r>
            <a:endParaRPr lang="en-US"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68601040"/>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2000"/>
    </mc:Choice>
    <mc:Fallback>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solidFill>
                  <a:prstClr val="black">
                    <a:tint val="75000"/>
                  </a:prstClr>
                </a:solidFill>
              </a:rPr>
              <a:t>NTTC Training – TY2018</a:t>
            </a:r>
            <a:endParaRPr lang="en-US" dirty="0">
              <a:solidFill>
                <a:prstClr val="black">
                  <a:tint val="75000"/>
                </a:prstClr>
              </a:solidFill>
            </a:endParaRPr>
          </a:p>
        </p:txBody>
      </p:sp>
      <p:sp>
        <p:nvSpPr>
          <p:cNvPr id="3" name="Slide Number Placeholder 2"/>
          <p:cNvSpPr>
            <a:spLocks noGrp="1"/>
          </p:cNvSpPr>
          <p:nvPr>
            <p:ph type="sldNum" sz="quarter" idx="11"/>
          </p:nvPr>
        </p:nvSpPr>
        <p:spPr/>
        <p:txBody>
          <a:bodyPr/>
          <a:lstStyle/>
          <a:p>
            <a:fld id="{904548E9-6249-43D8-B9E7-ADE044522384}" type="slidenum">
              <a:rPr lang="en-US" smtClean="0">
                <a:solidFill>
                  <a:prstClr val="black">
                    <a:tint val="75000"/>
                  </a:prstClr>
                </a:solidFill>
              </a:rPr>
              <a:pPr/>
              <a:t>42</a:t>
            </a:fld>
            <a:endParaRPr lang="en-US" dirty="0">
              <a:solidFill>
                <a:prstClr val="black">
                  <a:tint val="75000"/>
                </a:prstClr>
              </a:solidFill>
            </a:endParaRPr>
          </a:p>
        </p:txBody>
      </p:sp>
      <p:sp>
        <p:nvSpPr>
          <p:cNvPr id="14339" name="Rectangle 2"/>
          <p:cNvSpPr>
            <a:spLocks noGrp="1" noChangeArrowheads="1"/>
          </p:cNvSpPr>
          <p:nvPr>
            <p:ph sz="quarter" idx="12"/>
          </p:nvPr>
        </p:nvSpPr>
        <p:spPr/>
        <p:txBody>
          <a:bodyPr>
            <a:normAutofit/>
          </a:bodyPr>
          <a:lstStyle/>
          <a:p>
            <a:pPr>
              <a:lnSpc>
                <a:spcPct val="110000"/>
              </a:lnSpc>
            </a:pPr>
            <a:r>
              <a:rPr lang="en-GB" altLang="en-US" dirty="0"/>
              <a:t>Requires written evidence of business use (listed property)</a:t>
            </a:r>
            <a:endParaRPr lang="en-GB" altLang="en-US" dirty="0" smtClean="0"/>
          </a:p>
          <a:p>
            <a:pPr>
              <a:lnSpc>
                <a:spcPct val="110000"/>
              </a:lnSpc>
            </a:pPr>
            <a:r>
              <a:rPr lang="en-GB" altLang="en-US" dirty="0" smtClean="0"/>
              <a:t>Expense more </a:t>
            </a:r>
            <a:r>
              <a:rPr lang="en-GB" altLang="en-US" dirty="0"/>
              <a:t>than $</a:t>
            </a:r>
            <a:r>
              <a:rPr lang="en-GB" altLang="en-US" dirty="0" smtClean="0"/>
              <a:t>2,500 – out </a:t>
            </a:r>
            <a:r>
              <a:rPr lang="en-GB" altLang="en-US" dirty="0"/>
              <a:t>of scope</a:t>
            </a:r>
          </a:p>
          <a:p>
            <a:pPr>
              <a:lnSpc>
                <a:spcPct val="110000"/>
              </a:lnSpc>
              <a:buFont typeface="Wingdings" panose="05000000000000000000" pitchFamily="2" charset="2"/>
              <a:buChar char="Ø"/>
            </a:pPr>
            <a:r>
              <a:rPr lang="en-GB" altLang="en-US" dirty="0">
                <a:solidFill>
                  <a:srgbClr val="0000FF"/>
                </a:solidFill>
              </a:rPr>
              <a:t>May claim supplies (paper, toner) used for business</a:t>
            </a:r>
          </a:p>
        </p:txBody>
      </p:sp>
      <p:sp>
        <p:nvSpPr>
          <p:cNvPr id="17410" name="Rectangle 1"/>
          <p:cNvSpPr>
            <a:spLocks noGrp="1" noChangeArrowheads="1"/>
          </p:cNvSpPr>
          <p:nvPr>
            <p:ph type="title"/>
          </p:nvPr>
        </p:nvSpPr>
        <p:spPr/>
        <p:txBody>
          <a:bodyPr/>
          <a:lstStyle/>
          <a:p>
            <a:r>
              <a:rPr lang="en-GB" altLang="en-US" dirty="0"/>
              <a:t>Business Expense – Computer</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17098954"/>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solidFill>
                  <a:prstClr val="black">
                    <a:tint val="75000"/>
                  </a:prstClr>
                </a:solidFill>
              </a:rPr>
              <a:t>NTTC Training – TY2018</a:t>
            </a:r>
            <a:endParaRPr lang="en-US" dirty="0">
              <a:solidFill>
                <a:prstClr val="black">
                  <a:tint val="75000"/>
                </a:prstClr>
              </a:solidFill>
            </a:endParaRPr>
          </a:p>
        </p:txBody>
      </p:sp>
      <p:sp>
        <p:nvSpPr>
          <p:cNvPr id="3" name="Slide Number Placeholder 2"/>
          <p:cNvSpPr>
            <a:spLocks noGrp="1"/>
          </p:cNvSpPr>
          <p:nvPr>
            <p:ph type="sldNum" sz="quarter" idx="11"/>
          </p:nvPr>
        </p:nvSpPr>
        <p:spPr/>
        <p:txBody>
          <a:bodyPr/>
          <a:lstStyle/>
          <a:p>
            <a:fld id="{904548E9-6249-43D8-B9E7-ADE044522384}" type="slidenum">
              <a:rPr lang="en-US" smtClean="0">
                <a:solidFill>
                  <a:prstClr val="black">
                    <a:tint val="75000"/>
                  </a:prstClr>
                </a:solidFill>
              </a:rPr>
              <a:pPr/>
              <a:t>43</a:t>
            </a:fld>
            <a:endParaRPr lang="en-US" dirty="0">
              <a:solidFill>
                <a:prstClr val="black">
                  <a:tint val="75000"/>
                </a:prstClr>
              </a:solidFill>
            </a:endParaRPr>
          </a:p>
        </p:txBody>
      </p:sp>
      <p:sp>
        <p:nvSpPr>
          <p:cNvPr id="14339" name="Rectangle 2"/>
          <p:cNvSpPr>
            <a:spLocks noGrp="1" noChangeArrowheads="1"/>
          </p:cNvSpPr>
          <p:nvPr>
            <p:ph sz="quarter" idx="12"/>
          </p:nvPr>
        </p:nvSpPr>
        <p:spPr/>
        <p:txBody>
          <a:bodyPr>
            <a:normAutofit lnSpcReduction="10000"/>
          </a:bodyPr>
          <a:lstStyle/>
          <a:p>
            <a:r>
              <a:rPr lang="en-GB" altLang="en-US" dirty="0"/>
              <a:t>Business telephone – dedicated phone used only for business – 100% deductible</a:t>
            </a:r>
          </a:p>
          <a:p>
            <a:r>
              <a:rPr lang="en-GB" altLang="en-US" dirty="0"/>
              <a:t>Mixed-use landline phone</a:t>
            </a:r>
          </a:p>
          <a:p>
            <a:pPr lvl="1"/>
            <a:r>
              <a:rPr lang="en-GB" altLang="en-US" dirty="0"/>
              <a:t>Basic service not deductible</a:t>
            </a:r>
          </a:p>
          <a:p>
            <a:pPr lvl="1"/>
            <a:r>
              <a:rPr lang="en-GB" altLang="en-US" dirty="0"/>
              <a:t>Actual cost of business calls deductible</a:t>
            </a:r>
          </a:p>
          <a:p>
            <a:r>
              <a:rPr lang="en-GB" altLang="en-US" dirty="0"/>
              <a:t>Mixed-use cell phone</a:t>
            </a:r>
          </a:p>
          <a:p>
            <a:pPr lvl="1"/>
            <a:r>
              <a:rPr lang="en-GB" altLang="en-US" dirty="0"/>
              <a:t>Prorate cost based on business use</a:t>
            </a:r>
          </a:p>
        </p:txBody>
      </p:sp>
      <p:sp>
        <p:nvSpPr>
          <p:cNvPr id="17410" name="Rectangle 1"/>
          <p:cNvSpPr>
            <a:spLocks noGrp="1" noChangeArrowheads="1"/>
          </p:cNvSpPr>
          <p:nvPr>
            <p:ph type="title"/>
          </p:nvPr>
        </p:nvSpPr>
        <p:spPr/>
        <p:txBody>
          <a:bodyPr>
            <a:normAutofit/>
          </a:bodyPr>
          <a:lstStyle/>
          <a:p>
            <a:r>
              <a:rPr lang="en-GB" altLang="en-US" dirty="0"/>
              <a:t>Business Expenses – Telephone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71577593"/>
      </p:ext>
    </p:extLst>
  </p:cSld>
  <p:clrMapOvr>
    <a:masterClrMapping/>
  </p:clrMapOvr>
  <p:transition spd="med"/>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5" name="Slide Number Placeholder 4"/>
          <p:cNvSpPr>
            <a:spLocks noGrp="1"/>
          </p:cNvSpPr>
          <p:nvPr>
            <p:ph type="sldNum" sz="quarter" idx="11"/>
          </p:nvPr>
        </p:nvSpPr>
        <p:spPr/>
        <p:txBody>
          <a:bodyPr/>
          <a:lstStyle/>
          <a:p>
            <a:fld id="{904548E9-6249-43D8-B9E7-ADE044522384}" type="slidenum">
              <a:rPr lang="en-US" smtClean="0"/>
              <a:pPr/>
              <a:t>44</a:t>
            </a:fld>
            <a:endParaRPr lang="en-US" dirty="0"/>
          </a:p>
        </p:txBody>
      </p:sp>
      <p:sp>
        <p:nvSpPr>
          <p:cNvPr id="69635" name="Content Placeholder 6"/>
          <p:cNvSpPr>
            <a:spLocks noGrp="1"/>
          </p:cNvSpPr>
          <p:nvPr>
            <p:ph sz="quarter" idx="12"/>
          </p:nvPr>
        </p:nvSpPr>
        <p:spPr/>
        <p:txBody>
          <a:bodyPr>
            <a:normAutofit lnSpcReduction="10000"/>
          </a:bodyPr>
          <a:lstStyle/>
          <a:p>
            <a:r>
              <a:rPr lang="en-US" altLang="en-US" dirty="0"/>
              <a:t>Special documentation rules apply if </a:t>
            </a:r>
            <a:r>
              <a:rPr lang="en-US" altLang="en-US" dirty="0" smtClean="0"/>
              <a:t>business meal is over </a:t>
            </a:r>
            <a:r>
              <a:rPr lang="en-US" altLang="en-US" dirty="0"/>
              <a:t>$75.00</a:t>
            </a:r>
          </a:p>
          <a:p>
            <a:pPr lvl="1"/>
            <a:r>
              <a:rPr lang="en-US" altLang="en-US" dirty="0"/>
              <a:t>Must have receipt (showing where, when and how much)</a:t>
            </a:r>
          </a:p>
          <a:p>
            <a:pPr lvl="1"/>
            <a:r>
              <a:rPr lang="en-US" altLang="en-US" dirty="0"/>
              <a:t>Must document business nature of meal </a:t>
            </a:r>
            <a:endParaRPr lang="en-US" altLang="en-US" dirty="0" smtClean="0"/>
          </a:p>
          <a:p>
            <a:pPr>
              <a:buFont typeface="Wingdings" panose="05000000000000000000" pitchFamily="2" charset="2"/>
              <a:buChar char="Ø"/>
            </a:pPr>
            <a:r>
              <a:rPr lang="en-US" altLang="en-US" dirty="0" smtClean="0"/>
              <a:t>New for 2018 business entertainment expenses not deductible … </a:t>
            </a:r>
            <a:r>
              <a:rPr lang="en-US" altLang="en-US" dirty="0" smtClean="0">
                <a:solidFill>
                  <a:srgbClr val="0000FF"/>
                </a:solidFill>
              </a:rPr>
              <a:t>check state conformity</a:t>
            </a:r>
          </a:p>
          <a:p>
            <a:pPr>
              <a:buFont typeface="Wingdings" panose="05000000000000000000" pitchFamily="2" charset="2"/>
              <a:buChar char="Ø"/>
            </a:pPr>
            <a:r>
              <a:rPr lang="en-US" altLang="en-US" dirty="0" smtClean="0"/>
              <a:t>Recordkeeping taxpayer’s responsibility</a:t>
            </a:r>
          </a:p>
          <a:p>
            <a:endParaRPr lang="en-US" altLang="en-US" dirty="0"/>
          </a:p>
        </p:txBody>
      </p:sp>
      <p:sp>
        <p:nvSpPr>
          <p:cNvPr id="2" name="Title 1"/>
          <p:cNvSpPr>
            <a:spLocks noGrp="1"/>
          </p:cNvSpPr>
          <p:nvPr>
            <p:ph type="title"/>
          </p:nvPr>
        </p:nvSpPr>
        <p:spPr/>
        <p:txBody>
          <a:bodyPr/>
          <a:lstStyle/>
          <a:p>
            <a:r>
              <a:rPr lang="en-US" dirty="0" smtClean="0"/>
              <a:t>Meals </a:t>
            </a:r>
            <a:r>
              <a:rPr lang="en-US" strike="sngStrike" dirty="0" smtClean="0"/>
              <a:t>and Entertainment</a:t>
            </a:r>
            <a:endParaRPr lang="en-US" strike="sngStrike"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0298287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4" name="Slide Number Placeholder 3"/>
          <p:cNvSpPr>
            <a:spLocks noGrp="1"/>
          </p:cNvSpPr>
          <p:nvPr>
            <p:ph type="sldNum" sz="quarter" idx="11"/>
          </p:nvPr>
        </p:nvSpPr>
        <p:spPr/>
        <p:txBody>
          <a:bodyPr/>
          <a:lstStyle/>
          <a:p>
            <a:fld id="{904548E9-6249-43D8-B9E7-ADE044522384}" type="slidenum">
              <a:rPr lang="en-US" smtClean="0"/>
              <a:pPr/>
              <a:t>45</a:t>
            </a:fld>
            <a:endParaRPr lang="en-US" dirty="0"/>
          </a:p>
        </p:txBody>
      </p:sp>
      <p:sp>
        <p:nvSpPr>
          <p:cNvPr id="71683" name="Content Placeholder 2"/>
          <p:cNvSpPr>
            <a:spLocks noGrp="1"/>
          </p:cNvSpPr>
          <p:nvPr>
            <p:ph sz="quarter" idx="12"/>
          </p:nvPr>
        </p:nvSpPr>
        <p:spPr/>
        <p:txBody>
          <a:bodyPr/>
          <a:lstStyle/>
          <a:p>
            <a:r>
              <a:rPr lang="en-US" altLang="en-US" dirty="0"/>
              <a:t>Limited to $25 per recipient per year</a:t>
            </a:r>
          </a:p>
          <a:p>
            <a:r>
              <a:rPr lang="en-US" altLang="en-US" dirty="0"/>
              <a:t>Does not include “logo’d” articles</a:t>
            </a:r>
            <a:r>
              <a:rPr lang="en-US" altLang="en-US" dirty="0" smtClean="0"/>
              <a:t> $</a:t>
            </a:r>
            <a:r>
              <a:rPr lang="en-US" altLang="en-US" dirty="0"/>
              <a:t>4 or less each (e.g.,</a:t>
            </a:r>
            <a:r>
              <a:rPr lang="en-US" altLang="en-US" dirty="0" smtClean="0"/>
              <a:t> pen </a:t>
            </a:r>
            <a:r>
              <a:rPr lang="en-US" altLang="en-US" dirty="0"/>
              <a:t>with</a:t>
            </a:r>
            <a:r>
              <a:rPr lang="en-US" altLang="en-US" dirty="0" smtClean="0"/>
              <a:t> logo)</a:t>
            </a:r>
            <a:endParaRPr lang="en-US" altLang="en-US" dirty="0"/>
          </a:p>
        </p:txBody>
      </p:sp>
      <p:sp>
        <p:nvSpPr>
          <p:cNvPr id="2" name="Title 1"/>
          <p:cNvSpPr>
            <a:spLocks noGrp="1"/>
          </p:cNvSpPr>
          <p:nvPr>
            <p:ph type="title"/>
          </p:nvPr>
        </p:nvSpPr>
        <p:spPr/>
        <p:txBody>
          <a:bodyPr/>
          <a:lstStyle/>
          <a:p>
            <a:r>
              <a:rPr lang="en-US" dirty="0"/>
              <a:t>Business Gifts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3782491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5" name="Slide Number Placeholder 4"/>
          <p:cNvSpPr>
            <a:spLocks noGrp="1"/>
          </p:cNvSpPr>
          <p:nvPr>
            <p:ph type="sldNum" sz="quarter" idx="11"/>
          </p:nvPr>
        </p:nvSpPr>
        <p:spPr/>
        <p:txBody>
          <a:bodyPr/>
          <a:lstStyle/>
          <a:p>
            <a:fld id="{904548E9-6249-43D8-B9E7-ADE044522384}" type="slidenum">
              <a:rPr lang="en-US" smtClean="0"/>
              <a:pPr/>
              <a:t>46</a:t>
            </a:fld>
            <a:endParaRPr lang="en-US" dirty="0"/>
          </a:p>
        </p:txBody>
      </p:sp>
      <p:sp>
        <p:nvSpPr>
          <p:cNvPr id="72707" name="Content Placeholder 2"/>
          <p:cNvSpPr>
            <a:spLocks noGrp="1"/>
          </p:cNvSpPr>
          <p:nvPr>
            <p:ph sz="quarter" idx="12"/>
          </p:nvPr>
        </p:nvSpPr>
        <p:spPr>
          <a:xfrm>
            <a:off x="1278832" y="1761433"/>
            <a:ext cx="9922567" cy="4023360"/>
          </a:xfrm>
        </p:spPr>
        <p:txBody>
          <a:bodyPr>
            <a:normAutofit lnSpcReduction="10000"/>
          </a:bodyPr>
          <a:lstStyle/>
          <a:p>
            <a:r>
              <a:rPr lang="en-US" altLang="en-US" dirty="0" smtClean="0"/>
              <a:t>Self-employed health insurance is not a Schedule C expense</a:t>
            </a:r>
          </a:p>
          <a:p>
            <a:pPr lvl="1"/>
            <a:r>
              <a:rPr lang="en-US" altLang="en-US" dirty="0" smtClean="0"/>
              <a:t>Use “Schedule C &gt; General expenses &gt; Health insurance”</a:t>
            </a:r>
          </a:p>
          <a:p>
            <a:pPr lvl="1"/>
            <a:r>
              <a:rPr lang="en-US" altLang="en-US" dirty="0" smtClean="0"/>
              <a:t>May need to use Adjustments section if more than one Sch C</a:t>
            </a:r>
          </a:p>
          <a:p>
            <a:r>
              <a:rPr lang="en-US" altLang="en-US" dirty="0" smtClean="0"/>
              <a:t>Claimed as adjustment to gross income</a:t>
            </a:r>
          </a:p>
          <a:p>
            <a:pPr>
              <a:buFont typeface="Wingdings" panose="05000000000000000000" pitchFamily="2" charset="2"/>
              <a:buChar char="Ø"/>
            </a:pPr>
            <a:r>
              <a:rPr lang="en-US" altLang="en-US" dirty="0" smtClean="0"/>
              <a:t>See Adjustments to Income lesson</a:t>
            </a:r>
          </a:p>
          <a:p>
            <a:pPr>
              <a:buFont typeface="Wingdings" panose="05000000000000000000" pitchFamily="2" charset="2"/>
              <a:buChar char="Ø"/>
            </a:pPr>
            <a:r>
              <a:rPr lang="en-US" altLang="en-US" dirty="0" smtClean="0"/>
              <a:t>In scope for 2018 and all open years</a:t>
            </a:r>
            <a:endParaRPr lang="en-US" altLang="en-US" dirty="0"/>
          </a:p>
        </p:txBody>
      </p:sp>
      <p:sp>
        <p:nvSpPr>
          <p:cNvPr id="2" name="Title 1"/>
          <p:cNvSpPr>
            <a:spLocks noGrp="1"/>
          </p:cNvSpPr>
          <p:nvPr>
            <p:ph type="title"/>
          </p:nvPr>
        </p:nvSpPr>
        <p:spPr/>
        <p:txBody>
          <a:bodyPr/>
          <a:lstStyle/>
          <a:p>
            <a:r>
              <a:rPr lang="en-US" dirty="0" smtClean="0"/>
              <a:t>Health Insurance – Now In Scope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3362262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4" name="Slide Number Placeholder 3"/>
          <p:cNvSpPr>
            <a:spLocks noGrp="1"/>
          </p:cNvSpPr>
          <p:nvPr>
            <p:ph type="sldNum" sz="quarter" idx="11"/>
          </p:nvPr>
        </p:nvSpPr>
        <p:spPr/>
        <p:txBody>
          <a:bodyPr/>
          <a:lstStyle/>
          <a:p>
            <a:fld id="{904548E9-6249-43D8-B9E7-ADE044522384}" type="slidenum">
              <a:rPr lang="en-US" smtClean="0"/>
              <a:pPr/>
              <a:t>47</a:t>
            </a:fld>
            <a:endParaRPr lang="en-US" dirty="0"/>
          </a:p>
        </p:txBody>
      </p:sp>
      <p:sp>
        <p:nvSpPr>
          <p:cNvPr id="73731" name="Content Placeholder 6"/>
          <p:cNvSpPr>
            <a:spLocks noGrp="1"/>
          </p:cNvSpPr>
          <p:nvPr>
            <p:ph sz="quarter" idx="12"/>
          </p:nvPr>
        </p:nvSpPr>
        <p:spPr>
          <a:xfrm>
            <a:off x="1278833" y="1761432"/>
            <a:ext cx="9753600" cy="4258367"/>
          </a:xfrm>
        </p:spPr>
        <p:txBody>
          <a:bodyPr>
            <a:normAutofit fontScale="92500" lnSpcReduction="10000"/>
          </a:bodyPr>
          <a:lstStyle/>
          <a:p>
            <a:r>
              <a:rPr lang="en-US" altLang="en-US" dirty="0" err="1" smtClean="0"/>
              <a:t>TaxSlayer</a:t>
            </a:r>
            <a:r>
              <a:rPr lang="en-US" altLang="en-US" dirty="0" smtClean="0"/>
              <a:t> automatically flows business net profit to other parts of return:</a:t>
            </a:r>
          </a:p>
          <a:p>
            <a:pPr lvl="1"/>
            <a:r>
              <a:rPr lang="en-US" altLang="en-US" dirty="0" smtClean="0"/>
              <a:t>Self-employment tax</a:t>
            </a:r>
          </a:p>
          <a:p>
            <a:pPr lvl="2"/>
            <a:r>
              <a:rPr lang="en-US" altLang="en-US" dirty="0" smtClean="0">
                <a:solidFill>
                  <a:srgbClr val="0000FF"/>
                </a:solidFill>
              </a:rPr>
              <a:t>Except statutory employee</a:t>
            </a:r>
          </a:p>
          <a:p>
            <a:pPr lvl="1"/>
            <a:r>
              <a:rPr lang="en-US" altLang="en-US" dirty="0" smtClean="0"/>
              <a:t>Traditional IRA</a:t>
            </a:r>
          </a:p>
          <a:p>
            <a:pPr lvl="2"/>
            <a:r>
              <a:rPr lang="en-US" altLang="en-US" dirty="0" smtClean="0"/>
              <a:t>See Adjustments to Income lesson</a:t>
            </a:r>
          </a:p>
          <a:p>
            <a:pPr lvl="1"/>
            <a:r>
              <a:rPr lang="en-US" altLang="en-US" dirty="0" smtClean="0"/>
              <a:t>Earned income credit</a:t>
            </a:r>
          </a:p>
          <a:p>
            <a:pPr lvl="1"/>
            <a:r>
              <a:rPr lang="en-US" altLang="en-US" dirty="0" smtClean="0"/>
              <a:t>Qualified business income deduction</a:t>
            </a:r>
          </a:p>
          <a:p>
            <a:pPr lvl="2"/>
            <a:r>
              <a:rPr lang="en-US" altLang="en-US" dirty="0" smtClean="0"/>
              <a:t>See Standard Deduction lesson</a:t>
            </a:r>
            <a:endParaRPr lang="en-US" altLang="en-US" dirty="0"/>
          </a:p>
        </p:txBody>
      </p:sp>
      <p:sp>
        <p:nvSpPr>
          <p:cNvPr id="2" name="Title 1"/>
          <p:cNvSpPr>
            <a:spLocks noGrp="1"/>
          </p:cNvSpPr>
          <p:nvPr>
            <p:ph type="title"/>
          </p:nvPr>
        </p:nvSpPr>
        <p:spPr/>
        <p:txBody>
          <a:bodyPr/>
          <a:lstStyle/>
          <a:p>
            <a:r>
              <a:rPr lang="en-US" smtClean="0"/>
              <a:t>Business Income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7585125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solidFill>
                  <a:prstClr val="black">
                    <a:tint val="75000"/>
                  </a:prstClr>
                </a:solidFill>
              </a:rPr>
              <a:t>NTTC Training – TY2018</a:t>
            </a:r>
            <a:endParaRPr lang="en-US" dirty="0">
              <a:solidFill>
                <a:prstClr val="black">
                  <a:tint val="75000"/>
                </a:prstClr>
              </a:solidFill>
            </a:endParaRPr>
          </a:p>
        </p:txBody>
      </p:sp>
      <p:sp>
        <p:nvSpPr>
          <p:cNvPr id="4" name="Slide Number Placeholder 3"/>
          <p:cNvSpPr>
            <a:spLocks noGrp="1"/>
          </p:cNvSpPr>
          <p:nvPr>
            <p:ph type="sldNum" sz="quarter" idx="11"/>
          </p:nvPr>
        </p:nvSpPr>
        <p:spPr/>
        <p:txBody>
          <a:bodyPr/>
          <a:lstStyle/>
          <a:p>
            <a:fld id="{904548E9-6249-43D8-B9E7-ADE044522384}" type="slidenum">
              <a:rPr lang="en-US" smtClean="0">
                <a:solidFill>
                  <a:prstClr val="black">
                    <a:tint val="75000"/>
                  </a:prstClr>
                </a:solidFill>
              </a:rPr>
              <a:pPr/>
              <a:t>48</a:t>
            </a:fld>
            <a:endParaRPr lang="en-US" dirty="0">
              <a:solidFill>
                <a:prstClr val="black">
                  <a:tint val="75000"/>
                </a:prstClr>
              </a:solidFill>
            </a:endParaRPr>
          </a:p>
        </p:txBody>
      </p:sp>
      <p:sp>
        <p:nvSpPr>
          <p:cNvPr id="74755" name="Content Placeholder 6"/>
          <p:cNvSpPr>
            <a:spLocks noGrp="1"/>
          </p:cNvSpPr>
          <p:nvPr>
            <p:ph sz="quarter" idx="12"/>
          </p:nvPr>
        </p:nvSpPr>
        <p:spPr/>
        <p:txBody>
          <a:bodyPr>
            <a:normAutofit fontScale="92500"/>
          </a:bodyPr>
          <a:lstStyle/>
          <a:p>
            <a:pPr>
              <a:lnSpc>
                <a:spcPct val="110000"/>
              </a:lnSpc>
            </a:pPr>
            <a:r>
              <a:rPr lang="en-US" altLang="en-US" dirty="0" smtClean="0"/>
              <a:t>Confirm income is business income</a:t>
            </a:r>
          </a:p>
          <a:p>
            <a:pPr>
              <a:lnSpc>
                <a:spcPct val="110000"/>
              </a:lnSpc>
            </a:pPr>
            <a:r>
              <a:rPr lang="en-US" altLang="en-US" dirty="0" smtClean="0"/>
              <a:t>Verify all 1099</a:t>
            </a:r>
            <a:r>
              <a:rPr lang="en-US" altLang="en-US" dirty="0"/>
              <a:t>-MISC in TaxSlayer agree with </a:t>
            </a:r>
            <a:r>
              <a:rPr lang="en-US" altLang="en-US" dirty="0" smtClean="0"/>
              <a:t>originals</a:t>
            </a:r>
          </a:p>
          <a:p>
            <a:pPr lvl="1">
              <a:lnSpc>
                <a:spcPct val="110000"/>
              </a:lnSpc>
            </a:pPr>
            <a:r>
              <a:rPr lang="en-US" altLang="en-US" dirty="0" smtClean="0"/>
              <a:t>EIN</a:t>
            </a:r>
            <a:r>
              <a:rPr lang="en-US" altLang="en-US" dirty="0"/>
              <a:t>, payer name, address, etc</a:t>
            </a:r>
            <a:r>
              <a:rPr lang="en-US" altLang="en-US" dirty="0" smtClean="0"/>
              <a:t>.</a:t>
            </a:r>
          </a:p>
          <a:p>
            <a:pPr>
              <a:lnSpc>
                <a:spcPct val="110000"/>
              </a:lnSpc>
            </a:pPr>
            <a:r>
              <a:rPr lang="en-US" altLang="en-US" dirty="0" smtClean="0"/>
              <a:t>Confirm Schedule </a:t>
            </a:r>
            <a:r>
              <a:rPr lang="en-US" altLang="en-US" dirty="0"/>
              <a:t>C net profit </a:t>
            </a:r>
            <a:r>
              <a:rPr lang="en-US" altLang="en-US" dirty="0" smtClean="0"/>
              <a:t>agrees </a:t>
            </a:r>
            <a:r>
              <a:rPr lang="en-US" altLang="en-US" dirty="0"/>
              <a:t>with</a:t>
            </a:r>
            <a:r>
              <a:rPr lang="en-US" altLang="en-US" dirty="0" smtClean="0"/>
              <a:t> taxpayer records</a:t>
            </a:r>
          </a:p>
          <a:p>
            <a:pPr>
              <a:lnSpc>
                <a:spcPct val="110000"/>
              </a:lnSpc>
            </a:pPr>
            <a:r>
              <a:rPr lang="en-US" altLang="en-US" dirty="0" smtClean="0"/>
              <a:t>Compare net </a:t>
            </a:r>
            <a:r>
              <a:rPr lang="en-US" altLang="en-US" dirty="0"/>
              <a:t>profit</a:t>
            </a:r>
            <a:r>
              <a:rPr lang="en-US" altLang="en-US" dirty="0" smtClean="0"/>
              <a:t> to </a:t>
            </a:r>
            <a:r>
              <a:rPr lang="en-US" altLang="en-US" dirty="0"/>
              <a:t>prior </a:t>
            </a:r>
            <a:r>
              <a:rPr lang="en-US" altLang="en-US" dirty="0" smtClean="0"/>
              <a:t>year</a:t>
            </a:r>
          </a:p>
          <a:p>
            <a:pPr lvl="1">
              <a:lnSpc>
                <a:spcPct val="110000"/>
              </a:lnSpc>
            </a:pPr>
            <a:r>
              <a:rPr lang="en-US" altLang="en-US" dirty="0" smtClean="0"/>
              <a:t>Confirm differences </a:t>
            </a:r>
          </a:p>
          <a:p>
            <a:pPr lvl="1">
              <a:lnSpc>
                <a:spcPct val="110000"/>
              </a:lnSpc>
            </a:pPr>
            <a:endParaRPr lang="en-US" altLang="en-US" dirty="0"/>
          </a:p>
        </p:txBody>
      </p:sp>
      <p:sp>
        <p:nvSpPr>
          <p:cNvPr id="2" name="Title 1"/>
          <p:cNvSpPr>
            <a:spLocks noGrp="1"/>
          </p:cNvSpPr>
          <p:nvPr>
            <p:ph type="title"/>
          </p:nvPr>
        </p:nvSpPr>
        <p:spPr/>
        <p:txBody>
          <a:bodyPr>
            <a:normAutofit/>
          </a:bodyPr>
          <a:lstStyle/>
          <a:p>
            <a:r>
              <a:rPr lang="en-US" dirty="0"/>
              <a:t>Business </a:t>
            </a:r>
            <a:r>
              <a:rPr lang="en-US" dirty="0" smtClean="0"/>
              <a:t>Income – Quality </a:t>
            </a:r>
            <a:r>
              <a:rPr lang="en-US" dirty="0"/>
              <a:t>Review</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4909504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4" name="Slide Number Placeholder 3"/>
          <p:cNvSpPr>
            <a:spLocks noGrp="1"/>
          </p:cNvSpPr>
          <p:nvPr>
            <p:ph type="sldNum" sz="quarter" idx="11"/>
          </p:nvPr>
        </p:nvSpPr>
        <p:spPr/>
        <p:txBody>
          <a:bodyPr/>
          <a:lstStyle/>
          <a:p>
            <a:fld id="{904548E9-6249-43D8-B9E7-ADE044522384}" type="slidenum">
              <a:rPr lang="en-US" smtClean="0"/>
              <a:pPr/>
              <a:t>49</a:t>
            </a:fld>
            <a:endParaRPr lang="en-US" dirty="0"/>
          </a:p>
        </p:txBody>
      </p:sp>
      <p:sp>
        <p:nvSpPr>
          <p:cNvPr id="75779" name="Content Placeholder 2"/>
          <p:cNvSpPr>
            <a:spLocks noGrp="1"/>
          </p:cNvSpPr>
          <p:nvPr>
            <p:ph sz="quarter" idx="12"/>
          </p:nvPr>
        </p:nvSpPr>
        <p:spPr/>
        <p:txBody>
          <a:bodyPr>
            <a:normAutofit/>
          </a:bodyPr>
          <a:lstStyle/>
          <a:p>
            <a:r>
              <a:rPr lang="en-US" altLang="en-US" dirty="0" smtClean="0"/>
              <a:t>Verify all business expenses included</a:t>
            </a:r>
          </a:p>
          <a:p>
            <a:pPr lvl="1"/>
            <a:r>
              <a:rPr lang="en-US" altLang="en-US" dirty="0" smtClean="0"/>
              <a:t>Health insurance costs claimed as adjustment to income</a:t>
            </a:r>
          </a:p>
          <a:p>
            <a:pPr lvl="1"/>
            <a:r>
              <a:rPr lang="en-US" altLang="en-US" dirty="0" smtClean="0"/>
              <a:t>Education </a:t>
            </a:r>
            <a:r>
              <a:rPr lang="en-US" altLang="en-US" dirty="0"/>
              <a:t>expenses that could (should) be deducted on </a:t>
            </a:r>
            <a:r>
              <a:rPr lang="en-US" altLang="en-US" dirty="0" smtClean="0"/>
              <a:t>Schedule C</a:t>
            </a:r>
          </a:p>
          <a:p>
            <a:pPr lvl="1"/>
            <a:r>
              <a:rPr lang="en-US" altLang="en-US" dirty="0" smtClean="0"/>
              <a:t>Confirm qualified business deduction correctly computed</a:t>
            </a:r>
          </a:p>
          <a:p>
            <a:r>
              <a:rPr lang="en-US" altLang="en-US" dirty="0" smtClean="0"/>
              <a:t>Verify state return entries</a:t>
            </a:r>
          </a:p>
          <a:p>
            <a:endParaRPr lang="en-US" altLang="en-US" dirty="0"/>
          </a:p>
        </p:txBody>
      </p:sp>
      <p:sp>
        <p:nvSpPr>
          <p:cNvPr id="2" name="Title 1"/>
          <p:cNvSpPr>
            <a:spLocks noGrp="1"/>
          </p:cNvSpPr>
          <p:nvPr>
            <p:ph type="title"/>
          </p:nvPr>
        </p:nvSpPr>
        <p:spPr/>
        <p:txBody>
          <a:bodyPr>
            <a:normAutofit/>
          </a:bodyPr>
          <a:lstStyle/>
          <a:p>
            <a:r>
              <a:rPr lang="en-US" dirty="0"/>
              <a:t>Business Income Quality Review</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94189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4" name="Slide Number Placeholder 3"/>
          <p:cNvSpPr>
            <a:spLocks noGrp="1"/>
          </p:cNvSpPr>
          <p:nvPr>
            <p:ph type="sldNum" sz="quarter" idx="11"/>
          </p:nvPr>
        </p:nvSpPr>
        <p:spPr/>
        <p:txBody>
          <a:bodyPr/>
          <a:lstStyle/>
          <a:p>
            <a:fld id="{904548E9-6249-43D8-B9E7-ADE044522384}" type="slidenum">
              <a:rPr lang="en-US" smtClean="0"/>
              <a:pPr/>
              <a:t>5</a:t>
            </a:fld>
            <a:endParaRPr lang="en-US" dirty="0"/>
          </a:p>
        </p:txBody>
      </p:sp>
      <p:sp>
        <p:nvSpPr>
          <p:cNvPr id="14339" name="Content Placeholder 2"/>
          <p:cNvSpPr>
            <a:spLocks noGrp="1"/>
          </p:cNvSpPr>
          <p:nvPr>
            <p:ph sz="quarter" idx="12"/>
          </p:nvPr>
        </p:nvSpPr>
        <p:spPr/>
        <p:txBody>
          <a:bodyPr>
            <a:normAutofit/>
          </a:bodyPr>
          <a:lstStyle/>
          <a:p>
            <a:r>
              <a:rPr lang="en-US" altLang="en-US" dirty="0"/>
              <a:t>Facts and circumstances:</a:t>
            </a:r>
          </a:p>
          <a:p>
            <a:pPr lvl="1"/>
            <a:r>
              <a:rPr lang="en-US" altLang="en-US" dirty="0"/>
              <a:t>Model airplane contest</a:t>
            </a:r>
          </a:p>
          <a:p>
            <a:pPr lvl="1"/>
            <a:r>
              <a:rPr lang="en-US" altLang="en-US" dirty="0"/>
              <a:t>Beer mug collecting</a:t>
            </a:r>
          </a:p>
          <a:p>
            <a:pPr lvl="1"/>
            <a:r>
              <a:rPr lang="en-US" altLang="en-US" dirty="0"/>
              <a:t>Antique hunting, when not a business</a:t>
            </a:r>
          </a:p>
          <a:p>
            <a:r>
              <a:rPr lang="en-US" altLang="en-US" dirty="0"/>
              <a:t>Usually, more pleasure driven than income driven</a:t>
            </a:r>
          </a:p>
          <a:p>
            <a:pPr>
              <a:buFont typeface="Wingdings" panose="05000000000000000000" pitchFamily="2" charset="2"/>
              <a:buChar char="Ø"/>
            </a:pPr>
            <a:r>
              <a:rPr lang="en-US" altLang="en-US" dirty="0"/>
              <a:t>Not-for-profit activities are out of scope</a:t>
            </a:r>
          </a:p>
          <a:p>
            <a:pPr lvl="1"/>
            <a:endParaRPr lang="en-US" altLang="en-US" dirty="0"/>
          </a:p>
        </p:txBody>
      </p:sp>
      <p:sp>
        <p:nvSpPr>
          <p:cNvPr id="2" name="Title 1"/>
          <p:cNvSpPr>
            <a:spLocks noGrp="1"/>
          </p:cNvSpPr>
          <p:nvPr>
            <p:ph type="title"/>
          </p:nvPr>
        </p:nvSpPr>
        <p:spPr/>
        <p:txBody>
          <a:bodyPr/>
          <a:lstStyle/>
          <a:p>
            <a:r>
              <a:rPr lang="en-US" dirty="0"/>
              <a:t>Not Entered Into for Profit</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8980860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4" name="Slide Number Placeholder 3"/>
          <p:cNvSpPr>
            <a:spLocks noGrp="1"/>
          </p:cNvSpPr>
          <p:nvPr>
            <p:ph type="sldNum" sz="quarter" idx="11"/>
          </p:nvPr>
        </p:nvSpPr>
        <p:spPr/>
        <p:txBody>
          <a:bodyPr/>
          <a:lstStyle/>
          <a:p>
            <a:fld id="{904548E9-6249-43D8-B9E7-ADE044522384}" type="slidenum">
              <a:rPr lang="en-US" smtClean="0"/>
              <a:pPr/>
              <a:t>50</a:t>
            </a:fld>
            <a:endParaRPr lang="en-US" dirty="0"/>
          </a:p>
        </p:txBody>
      </p:sp>
      <p:sp>
        <p:nvSpPr>
          <p:cNvPr id="76803" name="Content Placeholder 6"/>
          <p:cNvSpPr>
            <a:spLocks noGrp="1"/>
          </p:cNvSpPr>
          <p:nvPr>
            <p:ph sz="quarter" idx="12"/>
          </p:nvPr>
        </p:nvSpPr>
        <p:spPr/>
        <p:txBody>
          <a:bodyPr/>
          <a:lstStyle/>
          <a:p>
            <a:r>
              <a:rPr lang="en-US" altLang="en-US" smtClean="0"/>
              <a:t>Emphasize need to keep good records</a:t>
            </a:r>
          </a:p>
          <a:p>
            <a:pPr lvl="1"/>
            <a:r>
              <a:rPr lang="en-US" altLang="en-US" smtClean="0"/>
              <a:t>Can be paper or electronic</a:t>
            </a:r>
          </a:p>
          <a:p>
            <a:pPr lvl="1"/>
            <a:r>
              <a:rPr lang="en-US" altLang="en-US" smtClean="0"/>
              <a:t>Assures all income is accounted for</a:t>
            </a:r>
          </a:p>
          <a:p>
            <a:pPr lvl="1"/>
            <a:r>
              <a:rPr lang="en-US" altLang="en-US" smtClean="0"/>
              <a:t>Assures no expenses are forgotten</a:t>
            </a:r>
          </a:p>
          <a:p>
            <a:pPr lvl="1"/>
            <a:r>
              <a:rPr lang="en-US" altLang="en-US" smtClean="0"/>
              <a:t>Greatly facilitates tax return preparation</a:t>
            </a:r>
          </a:p>
          <a:p>
            <a:pPr lvl="1"/>
            <a:endParaRPr lang="en-US" altLang="en-US" dirty="0"/>
          </a:p>
        </p:txBody>
      </p:sp>
      <p:sp>
        <p:nvSpPr>
          <p:cNvPr id="2" name="Title 1"/>
          <p:cNvSpPr>
            <a:spLocks noGrp="1"/>
          </p:cNvSpPr>
          <p:nvPr>
            <p:ph type="title"/>
          </p:nvPr>
        </p:nvSpPr>
        <p:spPr/>
        <p:txBody>
          <a:bodyPr>
            <a:normAutofit/>
          </a:bodyPr>
          <a:lstStyle/>
          <a:p>
            <a:r>
              <a:rPr lang="en-US" smtClean="0"/>
              <a:t>Business Income – Taxpayer Summary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7805335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solidFill>
                  <a:prstClr val="black">
                    <a:tint val="75000"/>
                  </a:prstClr>
                </a:solidFill>
              </a:rPr>
              <a:t>NTTC Training – TY2018</a:t>
            </a:r>
            <a:endParaRPr lang="en-US" dirty="0">
              <a:solidFill>
                <a:prstClr val="black">
                  <a:tint val="75000"/>
                </a:prstClr>
              </a:solidFill>
            </a:endParaRPr>
          </a:p>
        </p:txBody>
      </p:sp>
      <p:sp>
        <p:nvSpPr>
          <p:cNvPr id="3" name="Slide Number Placeholder 2"/>
          <p:cNvSpPr>
            <a:spLocks noGrp="1"/>
          </p:cNvSpPr>
          <p:nvPr>
            <p:ph type="sldNum" sz="quarter" idx="11"/>
          </p:nvPr>
        </p:nvSpPr>
        <p:spPr/>
        <p:txBody>
          <a:bodyPr/>
          <a:lstStyle/>
          <a:p>
            <a:fld id="{904548E9-6249-43D8-B9E7-ADE044522384}" type="slidenum">
              <a:rPr lang="en-US" smtClean="0">
                <a:solidFill>
                  <a:prstClr val="black">
                    <a:tint val="75000"/>
                  </a:prstClr>
                </a:solidFill>
              </a:rPr>
              <a:pPr/>
              <a:t>51</a:t>
            </a:fld>
            <a:endParaRPr lang="en-US" dirty="0">
              <a:solidFill>
                <a:prstClr val="black">
                  <a:tint val="75000"/>
                </a:prstClr>
              </a:solidFill>
            </a:endParaRPr>
          </a:p>
        </p:txBody>
      </p:sp>
      <p:sp>
        <p:nvSpPr>
          <p:cNvPr id="4" name="Content Placeholder 3"/>
          <p:cNvSpPr>
            <a:spLocks noGrp="1"/>
          </p:cNvSpPr>
          <p:nvPr>
            <p:ph sz="quarter" idx="12"/>
          </p:nvPr>
        </p:nvSpPr>
        <p:spPr/>
        <p:txBody>
          <a:bodyPr/>
          <a:lstStyle/>
          <a:p>
            <a:r>
              <a:rPr lang="en-US" dirty="0" smtClean="0"/>
              <a:t>Statutory employees</a:t>
            </a:r>
          </a:p>
          <a:p>
            <a:r>
              <a:rPr lang="en-US" dirty="0" smtClean="0"/>
              <a:t>Notaries public</a:t>
            </a:r>
            <a:endParaRPr lang="en-US" dirty="0"/>
          </a:p>
        </p:txBody>
      </p:sp>
      <p:sp>
        <p:nvSpPr>
          <p:cNvPr id="5" name="Title 4"/>
          <p:cNvSpPr>
            <a:spLocks noGrp="1"/>
          </p:cNvSpPr>
          <p:nvPr>
            <p:ph type="title"/>
          </p:nvPr>
        </p:nvSpPr>
        <p:spPr/>
        <p:txBody>
          <a:bodyPr>
            <a:normAutofit/>
          </a:bodyPr>
          <a:lstStyle/>
          <a:p>
            <a:r>
              <a:rPr lang="en-US" dirty="0" smtClean="0"/>
              <a:t>Business Income – Comprehensive Topics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6585414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5" name="Content Placeholder 3"/>
          <p:cNvSpPr>
            <a:spLocks noGrp="1"/>
          </p:cNvSpPr>
          <p:nvPr>
            <p:ph sz="half" idx="1"/>
          </p:nvPr>
        </p:nvSpPr>
        <p:spPr>
          <a:xfrm>
            <a:off x="990600" y="1905000"/>
            <a:ext cx="6781800" cy="4098234"/>
          </a:xfrm>
        </p:spPr>
        <p:txBody>
          <a:bodyPr>
            <a:normAutofit fontScale="92500"/>
          </a:bodyPr>
          <a:lstStyle/>
          <a:p>
            <a:r>
              <a:rPr lang="en-US" altLang="en-US" dirty="0" smtClean="0"/>
              <a:t>Statutory employee on Form W-2</a:t>
            </a:r>
          </a:p>
          <a:p>
            <a:r>
              <a:rPr lang="en-US" altLang="en-US" dirty="0" smtClean="0"/>
              <a:t>Related expenses claimed on Schedule C</a:t>
            </a:r>
          </a:p>
          <a:p>
            <a:pPr lvl="1"/>
            <a:r>
              <a:rPr lang="en-US" altLang="en-US" dirty="0" smtClean="0"/>
              <a:t>Input W-2 form and check statutory employee box</a:t>
            </a:r>
          </a:p>
          <a:p>
            <a:pPr lvl="1"/>
            <a:r>
              <a:rPr lang="en-US" altLang="en-US" dirty="0" smtClean="0"/>
              <a:t>Input income again on Sch C</a:t>
            </a:r>
          </a:p>
          <a:p>
            <a:pPr lvl="1"/>
            <a:r>
              <a:rPr lang="en-US" altLang="en-US" dirty="0" smtClean="0"/>
              <a:t>Regular Sch C rules apply for expenses</a:t>
            </a:r>
          </a:p>
          <a:p>
            <a:pPr lvl="1"/>
            <a:r>
              <a:rPr lang="en-US" altLang="en-US" dirty="0" smtClean="0"/>
              <a:t>No self-employment tax (FICA withheld via W-2)</a:t>
            </a:r>
            <a:endParaRPr lang="en-US" altLang="en-US" dirty="0"/>
          </a:p>
        </p:txBody>
      </p:sp>
      <p:sp>
        <p:nvSpPr>
          <p:cNvPr id="3" name="Title 2"/>
          <p:cNvSpPr>
            <a:spLocks noGrp="1"/>
          </p:cNvSpPr>
          <p:nvPr>
            <p:ph type="title"/>
          </p:nvPr>
        </p:nvSpPr>
        <p:spPr/>
        <p:txBody>
          <a:bodyPr/>
          <a:lstStyle/>
          <a:p>
            <a:r>
              <a:rPr lang="en-US" dirty="0" smtClean="0"/>
              <a:t>Statutory Employee</a:t>
            </a:r>
            <a:endParaRPr lang="en-US" dirty="0"/>
          </a:p>
        </p:txBody>
      </p:sp>
      <p:sp>
        <p:nvSpPr>
          <p:cNvPr id="2" name="Footer Placeholder 1"/>
          <p:cNvSpPr>
            <a:spLocks noGrp="1"/>
          </p:cNvSpPr>
          <p:nvPr>
            <p:ph type="ftr" sz="quarter" idx="10"/>
          </p:nvPr>
        </p:nvSpPr>
        <p:spPr/>
        <p:txBody>
          <a:bodyPr/>
          <a:lstStyle/>
          <a:p>
            <a:r>
              <a:rPr lang="en-US" smtClean="0"/>
              <a:t>NTTC Training – TY2018</a:t>
            </a:r>
            <a:endParaRPr lang="en-US" dirty="0"/>
          </a:p>
        </p:txBody>
      </p:sp>
      <p:sp>
        <p:nvSpPr>
          <p:cNvPr id="4" name="Slide Number Placeholder 3"/>
          <p:cNvSpPr>
            <a:spLocks noGrp="1"/>
          </p:cNvSpPr>
          <p:nvPr>
            <p:ph type="sldNum" sz="quarter" idx="11"/>
          </p:nvPr>
        </p:nvSpPr>
        <p:spPr/>
        <p:txBody>
          <a:bodyPr/>
          <a:lstStyle/>
          <a:p>
            <a:fld id="{904548E9-6249-43D8-B9E7-ADE044522384}" type="slidenum">
              <a:rPr lang="en-US" smtClean="0"/>
              <a:pPr/>
              <a:t>52</a:t>
            </a:fld>
            <a:endParaRPr lang="en-US" dirty="0"/>
          </a:p>
        </p:txBody>
      </p:sp>
      <p:pic>
        <p:nvPicPr>
          <p:cNvPr id="44037" name="Picture 4" descr="W-2 2012.pdf - Adobe Acrobat Pro"/>
          <p:cNvPicPr>
            <a:picLocks noChangeAspect="1"/>
          </p:cNvPicPr>
          <p:nvPr/>
        </p:nvPicPr>
        <p:blipFill>
          <a:blip r:embed="rId3">
            <a:extLst>
              <a:ext uri="{BEBA8EAE-BF5A-486C-A8C5-ECC9F3942E4B}">
                <a14:imgProps xmlns:a14="http://schemas.microsoft.com/office/drawing/2010/main" xmlns:p="http://schemas.openxmlformats.org/presentationml/2006/main" xmlns:r="http://schemas.openxmlformats.org/officeDocument/2006/relationships" xmlns:a="http://schemas.openxmlformats.org/drawingml/2006/main" xmlns="">
                  <a14:imgLayer r:embed="rId4">
                    <a14:imgEffect>
                      <a14:sharpenSoften amount="50000"/>
                    </a14:imgEffect>
                  </a14:imgLayer>
                </a14:imgProps>
              </a:ex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7907337" y="1981200"/>
            <a:ext cx="3827463" cy="2743200"/>
          </a:xfrm>
          <a:prstGeom prst="rect">
            <a:avLst/>
          </a:prstGeom>
          <a:noFill/>
          <a:ln w="9525">
            <a:solidFill>
              <a:srgbClr val="000000"/>
            </a:solidFill>
            <a:prstDash val="dash"/>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
        <p:nvSpPr>
          <p:cNvPr id="6" name="Oval 5"/>
          <p:cNvSpPr/>
          <p:nvPr/>
        </p:nvSpPr>
        <p:spPr>
          <a:xfrm>
            <a:off x="8001000" y="3124200"/>
            <a:ext cx="1447800" cy="914400"/>
          </a:xfrm>
          <a:prstGeom prst="ellipse">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defRPr/>
            </a:pPr>
            <a:endParaRPr lang="en-US" altLang="en-US" dirty="0">
              <a:solidFill>
                <a:srgbClr val="FFFFFF"/>
              </a:solidFill>
              <a:cs typeface="Calibri" panose="020F0502020204030204"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2446475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NTTC Training – TY2018</a:t>
            </a:r>
            <a:endParaRPr lang="en-US" dirty="0"/>
          </a:p>
        </p:txBody>
      </p:sp>
      <p:sp>
        <p:nvSpPr>
          <p:cNvPr id="5" name="Slide Number Placeholder 4"/>
          <p:cNvSpPr>
            <a:spLocks noGrp="1"/>
          </p:cNvSpPr>
          <p:nvPr>
            <p:ph type="sldNum" sz="quarter" idx="11"/>
          </p:nvPr>
        </p:nvSpPr>
        <p:spPr/>
        <p:txBody>
          <a:bodyPr/>
          <a:lstStyle/>
          <a:p>
            <a:fld id="{904548E9-6249-43D8-B9E7-ADE044522384}" type="slidenum">
              <a:rPr lang="en-US" smtClean="0"/>
              <a:pPr/>
              <a:t>53</a:t>
            </a:fld>
            <a:endParaRPr lang="en-US" dirty="0"/>
          </a:p>
        </p:txBody>
      </p:sp>
      <p:sp>
        <p:nvSpPr>
          <p:cNvPr id="2" name="Content Placeholder 1"/>
          <p:cNvSpPr>
            <a:spLocks noGrp="1"/>
          </p:cNvSpPr>
          <p:nvPr>
            <p:ph sz="quarter" idx="12"/>
          </p:nvPr>
        </p:nvSpPr>
        <p:spPr/>
        <p:txBody>
          <a:bodyPr>
            <a:normAutofit/>
          </a:bodyPr>
          <a:lstStyle/>
          <a:p>
            <a:r>
              <a:rPr lang="en-US" dirty="0"/>
              <a:t>Statutory Employees include:</a:t>
            </a:r>
          </a:p>
          <a:p>
            <a:pPr lvl="1"/>
            <a:r>
              <a:rPr lang="en-US" dirty="0"/>
              <a:t>Certain agents or commission drivers </a:t>
            </a:r>
          </a:p>
          <a:p>
            <a:pPr lvl="1"/>
            <a:r>
              <a:rPr lang="en-US" dirty="0"/>
              <a:t>Full-time life insurance salespersons </a:t>
            </a:r>
          </a:p>
          <a:p>
            <a:pPr lvl="1"/>
            <a:r>
              <a:rPr lang="en-US" dirty="0"/>
              <a:t>Certain homeworkers</a:t>
            </a:r>
          </a:p>
          <a:p>
            <a:pPr lvl="1"/>
            <a:r>
              <a:rPr lang="en-US" dirty="0"/>
              <a:t>Traveling salespersons</a:t>
            </a:r>
          </a:p>
          <a:p>
            <a:pPr>
              <a:buFont typeface="Wingdings" panose="05000000000000000000" pitchFamily="2" charset="2"/>
              <a:buChar char="Ø"/>
            </a:pPr>
            <a:r>
              <a:rPr lang="en-US" dirty="0"/>
              <a:t>Some employers may check the box in error</a:t>
            </a:r>
          </a:p>
        </p:txBody>
      </p:sp>
      <p:sp>
        <p:nvSpPr>
          <p:cNvPr id="3" name="Title 2"/>
          <p:cNvSpPr>
            <a:spLocks noGrp="1"/>
          </p:cNvSpPr>
          <p:nvPr>
            <p:ph type="title"/>
          </p:nvPr>
        </p:nvSpPr>
        <p:spPr/>
        <p:txBody>
          <a:bodyPr/>
          <a:lstStyle/>
          <a:p>
            <a:r>
              <a:rPr lang="en-US" dirty="0"/>
              <a:t>Statutory Employee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8483092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solidFill>
                  <a:prstClr val="black">
                    <a:tint val="75000"/>
                  </a:prstClr>
                </a:solidFill>
              </a:rPr>
              <a:t>NTTC Training – TY2018</a:t>
            </a:r>
            <a:endParaRPr lang="en-US" dirty="0">
              <a:solidFill>
                <a:prstClr val="black">
                  <a:tint val="75000"/>
                </a:prstClr>
              </a:solidFill>
            </a:endParaRPr>
          </a:p>
        </p:txBody>
      </p:sp>
      <p:sp>
        <p:nvSpPr>
          <p:cNvPr id="3" name="Slide Number Placeholder 2"/>
          <p:cNvSpPr>
            <a:spLocks noGrp="1"/>
          </p:cNvSpPr>
          <p:nvPr>
            <p:ph type="sldNum" sz="quarter" idx="11"/>
          </p:nvPr>
        </p:nvSpPr>
        <p:spPr/>
        <p:txBody>
          <a:bodyPr/>
          <a:lstStyle/>
          <a:p>
            <a:fld id="{904548E9-6249-43D8-B9E7-ADE044522384}" type="slidenum">
              <a:rPr lang="en-US" smtClean="0">
                <a:solidFill>
                  <a:prstClr val="black">
                    <a:tint val="75000"/>
                  </a:prstClr>
                </a:solidFill>
              </a:rPr>
              <a:pPr/>
              <a:t>54</a:t>
            </a:fld>
            <a:endParaRPr lang="en-US" dirty="0">
              <a:solidFill>
                <a:prstClr val="black">
                  <a:tint val="75000"/>
                </a:prstClr>
              </a:solidFill>
            </a:endParaRPr>
          </a:p>
        </p:txBody>
      </p:sp>
      <p:sp>
        <p:nvSpPr>
          <p:cNvPr id="4" name="Content Placeholder 3"/>
          <p:cNvSpPr>
            <a:spLocks noGrp="1"/>
          </p:cNvSpPr>
          <p:nvPr>
            <p:ph sz="quarter" idx="12"/>
          </p:nvPr>
        </p:nvSpPr>
        <p:spPr/>
        <p:txBody>
          <a:bodyPr>
            <a:normAutofit/>
          </a:bodyPr>
          <a:lstStyle/>
          <a:p>
            <a:r>
              <a:rPr lang="en-US" dirty="0" smtClean="0"/>
              <a:t>All normal rules apply for income and business expenses</a:t>
            </a:r>
          </a:p>
          <a:p>
            <a:r>
              <a:rPr lang="en-US" dirty="0" smtClean="0"/>
              <a:t>Notaries are exempt from self-employment tax by law</a:t>
            </a:r>
          </a:p>
          <a:p>
            <a:pPr>
              <a:buFont typeface="Wingdings" panose="05000000000000000000" pitchFamily="2" charset="2"/>
              <a:buChar char="Ø"/>
            </a:pPr>
            <a:r>
              <a:rPr lang="en-US" dirty="0" smtClean="0"/>
              <a:t>Indicate in </a:t>
            </a:r>
            <a:r>
              <a:rPr lang="en-US" dirty="0" err="1" smtClean="0"/>
              <a:t>TaxSlayer</a:t>
            </a:r>
            <a:r>
              <a:rPr lang="en-US" dirty="0" smtClean="0"/>
              <a:t> amount of net profit (Schedule C profit) not subject to self-employment tax</a:t>
            </a:r>
            <a:endParaRPr lang="en-US" dirty="0"/>
          </a:p>
        </p:txBody>
      </p:sp>
      <p:sp>
        <p:nvSpPr>
          <p:cNvPr id="5" name="Title 4"/>
          <p:cNvSpPr>
            <a:spLocks noGrp="1"/>
          </p:cNvSpPr>
          <p:nvPr>
            <p:ph type="title"/>
          </p:nvPr>
        </p:nvSpPr>
        <p:spPr/>
        <p:txBody>
          <a:bodyPr/>
          <a:lstStyle/>
          <a:p>
            <a:r>
              <a:rPr lang="en-US" dirty="0" smtClean="0"/>
              <a:t>Notaries Public</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3607734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solidFill>
                  <a:prstClr val="black">
                    <a:tint val="75000"/>
                  </a:prstClr>
                </a:solidFill>
              </a:rPr>
              <a:t>NTTC Training – TY2018</a:t>
            </a:r>
            <a:endParaRPr lang="en-US" dirty="0">
              <a:solidFill>
                <a:prstClr val="black">
                  <a:tint val="75000"/>
                </a:prstClr>
              </a:solidFill>
            </a:endParaRPr>
          </a:p>
        </p:txBody>
      </p:sp>
      <p:sp>
        <p:nvSpPr>
          <p:cNvPr id="3" name="Slide Number Placeholder 2"/>
          <p:cNvSpPr>
            <a:spLocks noGrp="1"/>
          </p:cNvSpPr>
          <p:nvPr>
            <p:ph type="sldNum" sz="quarter" idx="11"/>
          </p:nvPr>
        </p:nvSpPr>
        <p:spPr/>
        <p:txBody>
          <a:bodyPr/>
          <a:lstStyle/>
          <a:p>
            <a:fld id="{904548E9-6249-43D8-B9E7-ADE044522384}" type="slidenum">
              <a:rPr lang="en-US" smtClean="0">
                <a:solidFill>
                  <a:prstClr val="black">
                    <a:tint val="75000"/>
                  </a:prstClr>
                </a:solidFill>
              </a:rPr>
              <a:pPr/>
              <a:t>55</a:t>
            </a:fld>
            <a:endParaRPr lang="en-US" dirty="0">
              <a:solidFill>
                <a:prstClr val="black">
                  <a:tint val="75000"/>
                </a:prstClr>
              </a:solidFill>
            </a:endParaRPr>
          </a:p>
        </p:txBody>
      </p:sp>
      <p:pic>
        <p:nvPicPr>
          <p:cNvPr id="77827" name="Picture 6" descr="j0434411"/>
          <p:cNvPicPr>
            <a:picLocks noGrp="1" noChangeAspect="1" noChangeArrowheads="1"/>
          </p:cNvPicPr>
          <p:nvPr>
            <p:ph sz="quarter" idx="12"/>
          </p:nvPr>
        </p:nvPicPr>
        <p:blipFill>
          <a:blip r:embed="rId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a:xfrm>
            <a:off x="7696200" y="2444750"/>
            <a:ext cx="1625600" cy="1828800"/>
          </a:xfrm>
          <a:prstGeom prst="rect">
            <a:avLst/>
          </a:prstGeom>
          <a:noFill/>
        </p:spPr>
      </p:pic>
      <p:sp>
        <p:nvSpPr>
          <p:cNvPr id="25602" name="Rectangle 2"/>
          <p:cNvSpPr>
            <a:spLocks noGrp="1" noChangeArrowheads="1"/>
          </p:cNvSpPr>
          <p:nvPr>
            <p:ph type="title"/>
          </p:nvPr>
        </p:nvSpPr>
        <p:spPr/>
        <p:txBody>
          <a:bodyPr wrap="square" numCol="1" anchorCtr="0" compatLnSpc="1">
            <a:prstTxWarp prst="textNoShape">
              <a:avLst/>
            </a:prstTxWarp>
          </a:bodyPr>
          <a:lstStyle/>
          <a:p>
            <a:pPr eaLnBrk="1" hangingPunct="1">
              <a:defRPr/>
            </a:pPr>
            <a:r>
              <a:rPr lang="en-US" altLang="en-US" sz="4200" dirty="0"/>
              <a:t>Business Income</a:t>
            </a:r>
            <a:endParaRPr lang="en-US" altLang="en-US" sz="3000" dirty="0"/>
          </a:p>
        </p:txBody>
      </p:sp>
      <p:sp>
        <p:nvSpPr>
          <p:cNvPr id="77829" name="Text Box 3"/>
          <p:cNvSpPr txBox="1">
            <a:spLocks noChangeArrowheads="1"/>
          </p:cNvSpPr>
          <p:nvPr/>
        </p:nvSpPr>
        <p:spPr bwMode="auto">
          <a:xfrm>
            <a:off x="2419931" y="2368942"/>
            <a:ext cx="4648200" cy="989823"/>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57150" cmpd="thickThin">
                <a:solidFill>
                  <a:srgbClr val="000000"/>
                </a:solidFill>
                <a:miter lim="800000"/>
                <a:headEnd/>
                <a:tailEnd/>
              </a14:hiddenLine>
            </a:ext>
          </a:extLst>
        </p:spPr>
        <p:txBody>
          <a:bodyPr lIns="182880" tIns="182880" rIns="182880" bIns="182880" anchor="ctr">
            <a:spAutoFit/>
          </a:bodyPr>
          <a:lstStyle>
            <a:lvl1pPr>
              <a:spcBef>
                <a:spcPts val="1800"/>
              </a:spcBef>
              <a:buClr>
                <a:srgbClr val="B54A10"/>
              </a:buClr>
              <a:buSzPct val="94000"/>
              <a:buFont typeface="Calibri" pitchFamily="34" charset="0"/>
              <a:buChar char="●"/>
              <a:tabLst>
                <a:tab pos="2979738" algn="r"/>
                <a:tab pos="3263900" algn="l"/>
              </a:tabLst>
              <a:defRPr sz="3200" b="1">
                <a:solidFill>
                  <a:schemeClr val="tx1"/>
                </a:solidFill>
                <a:latin typeface="Calibri" pitchFamily="34" charset="0"/>
              </a:defRPr>
            </a:lvl1pPr>
            <a:lvl2pPr marL="742950" indent="-285750">
              <a:spcBef>
                <a:spcPts val="1200"/>
              </a:spcBef>
              <a:buClr>
                <a:srgbClr val="105766"/>
              </a:buClr>
              <a:buSzPct val="63000"/>
              <a:buFont typeface="Wingdings" pitchFamily="2" charset="2"/>
              <a:buChar char=""/>
              <a:tabLst>
                <a:tab pos="2979738" algn="r"/>
                <a:tab pos="3263900" algn="l"/>
              </a:tabLst>
              <a:defRPr sz="3000" b="1">
                <a:solidFill>
                  <a:schemeClr val="tx1"/>
                </a:solidFill>
                <a:latin typeface="Calibri" pitchFamily="34" charset="0"/>
              </a:defRPr>
            </a:lvl2pPr>
            <a:lvl3pPr marL="1143000" indent="-228600">
              <a:spcBef>
                <a:spcPct val="20000"/>
              </a:spcBef>
              <a:buClr>
                <a:srgbClr val="3F1E25"/>
              </a:buClr>
              <a:buSzPct val="70000"/>
              <a:buFont typeface="Wingdings" pitchFamily="2" charset="2"/>
              <a:buChar char=""/>
              <a:tabLst>
                <a:tab pos="2979738" algn="r"/>
                <a:tab pos="3263900" algn="l"/>
              </a:tabLst>
              <a:defRPr sz="2800" b="1">
                <a:solidFill>
                  <a:schemeClr val="tx1"/>
                </a:solidFill>
                <a:latin typeface="Calibri" pitchFamily="34" charset="0"/>
              </a:defRPr>
            </a:lvl3pPr>
            <a:lvl4pPr marL="1600200" indent="-228600">
              <a:spcBef>
                <a:spcPct val="20000"/>
              </a:spcBef>
              <a:buClr>
                <a:srgbClr val="39639D"/>
              </a:buClr>
              <a:buSzPct val="90000"/>
              <a:buFont typeface="Calibri" pitchFamily="34" charset="0"/>
              <a:buChar char="●"/>
              <a:tabLst>
                <a:tab pos="2979738" algn="r"/>
                <a:tab pos="3263900" algn="l"/>
              </a:tabLst>
              <a:defRPr sz="2400" b="1">
                <a:solidFill>
                  <a:schemeClr val="tx1"/>
                </a:solidFill>
                <a:latin typeface="Calibri" pitchFamily="34" charset="0"/>
              </a:defRPr>
            </a:lvl4pPr>
            <a:lvl5pPr marL="2057400" indent="-228600">
              <a:spcBef>
                <a:spcPct val="20000"/>
              </a:spcBef>
              <a:buClr>
                <a:srgbClr val="474B78"/>
              </a:buClr>
              <a:buFont typeface="Arial" charset="0"/>
              <a:buChar char="•"/>
              <a:tabLst>
                <a:tab pos="2979738" algn="r"/>
                <a:tab pos="3263900" algn="l"/>
              </a:tabLst>
              <a:defRPr sz="2200" b="1">
                <a:solidFill>
                  <a:schemeClr val="tx1"/>
                </a:solidFill>
                <a:latin typeface="Calibri" pitchFamily="34" charset="0"/>
              </a:defRPr>
            </a:lvl5pPr>
            <a:lvl6pPr marL="2514600" indent="-228600" eaLnBrk="0" fontAlgn="base" hangingPunct="0">
              <a:spcBef>
                <a:spcPct val="20000"/>
              </a:spcBef>
              <a:spcAft>
                <a:spcPct val="0"/>
              </a:spcAft>
              <a:buClr>
                <a:srgbClr val="474B78"/>
              </a:buClr>
              <a:buFont typeface="Arial" charset="0"/>
              <a:buChar char="•"/>
              <a:tabLst>
                <a:tab pos="2979738" algn="r"/>
                <a:tab pos="3263900" algn="l"/>
              </a:tabLst>
              <a:defRPr sz="2200" b="1">
                <a:solidFill>
                  <a:schemeClr val="tx1"/>
                </a:solidFill>
                <a:latin typeface="Calibri" pitchFamily="34" charset="0"/>
              </a:defRPr>
            </a:lvl6pPr>
            <a:lvl7pPr marL="2971800" indent="-228600" eaLnBrk="0" fontAlgn="base" hangingPunct="0">
              <a:spcBef>
                <a:spcPct val="20000"/>
              </a:spcBef>
              <a:spcAft>
                <a:spcPct val="0"/>
              </a:spcAft>
              <a:buClr>
                <a:srgbClr val="474B78"/>
              </a:buClr>
              <a:buFont typeface="Arial" charset="0"/>
              <a:buChar char="•"/>
              <a:tabLst>
                <a:tab pos="2979738" algn="r"/>
                <a:tab pos="3263900" algn="l"/>
              </a:tabLst>
              <a:defRPr sz="2200" b="1">
                <a:solidFill>
                  <a:schemeClr val="tx1"/>
                </a:solidFill>
                <a:latin typeface="Calibri" pitchFamily="34" charset="0"/>
              </a:defRPr>
            </a:lvl7pPr>
            <a:lvl8pPr marL="3429000" indent="-228600" eaLnBrk="0" fontAlgn="base" hangingPunct="0">
              <a:spcBef>
                <a:spcPct val="20000"/>
              </a:spcBef>
              <a:spcAft>
                <a:spcPct val="0"/>
              </a:spcAft>
              <a:buClr>
                <a:srgbClr val="474B78"/>
              </a:buClr>
              <a:buFont typeface="Arial" charset="0"/>
              <a:buChar char="•"/>
              <a:tabLst>
                <a:tab pos="2979738" algn="r"/>
                <a:tab pos="3263900" algn="l"/>
              </a:tabLst>
              <a:defRPr sz="2200" b="1">
                <a:solidFill>
                  <a:schemeClr val="tx1"/>
                </a:solidFill>
                <a:latin typeface="Calibri" pitchFamily="34" charset="0"/>
              </a:defRPr>
            </a:lvl8pPr>
            <a:lvl9pPr marL="3886200" indent="-228600" eaLnBrk="0" fontAlgn="base" hangingPunct="0">
              <a:spcBef>
                <a:spcPct val="20000"/>
              </a:spcBef>
              <a:spcAft>
                <a:spcPct val="0"/>
              </a:spcAft>
              <a:buClr>
                <a:srgbClr val="474B78"/>
              </a:buClr>
              <a:buFont typeface="Arial" charset="0"/>
              <a:buChar char="•"/>
              <a:tabLst>
                <a:tab pos="2979738" algn="r"/>
                <a:tab pos="3263900" algn="l"/>
              </a:tabLst>
              <a:defRPr sz="2200" b="1">
                <a:solidFill>
                  <a:schemeClr val="tx1"/>
                </a:solidFill>
                <a:latin typeface="Calibri" pitchFamily="34" charset="0"/>
              </a:defRPr>
            </a:lvl9pPr>
          </a:lstStyle>
          <a:p>
            <a:pPr algn="ctr">
              <a:lnSpc>
                <a:spcPct val="120000"/>
              </a:lnSpc>
              <a:spcBef>
                <a:spcPct val="0"/>
              </a:spcBef>
              <a:buClrTx/>
              <a:buSzTx/>
              <a:buFontTx/>
              <a:buNone/>
            </a:pPr>
            <a:r>
              <a:rPr lang="en-US" altLang="en-US" sz="3600" dirty="0">
                <a:solidFill>
                  <a:srgbClr val="C00000"/>
                </a:solidFill>
                <a:ea typeface="MS PGothic" pitchFamily="34" charset="-128"/>
              </a:rPr>
              <a:t>Questions</a:t>
            </a:r>
            <a:r>
              <a:rPr lang="en-US" altLang="en-US" dirty="0">
                <a:solidFill>
                  <a:srgbClr val="C00000"/>
                </a:solidFill>
                <a:ea typeface="MS PGothic" pitchFamily="34" charset="-128"/>
              </a:rPr>
              <a:t>?</a:t>
            </a:r>
          </a:p>
        </p:txBody>
      </p:sp>
      <p:sp>
        <p:nvSpPr>
          <p:cNvPr id="77830" name="Text Box 3"/>
          <p:cNvSpPr txBox="1">
            <a:spLocks noChangeArrowheads="1"/>
          </p:cNvSpPr>
          <p:nvPr/>
        </p:nvSpPr>
        <p:spPr bwMode="auto">
          <a:xfrm>
            <a:off x="3276600" y="4450155"/>
            <a:ext cx="5791200" cy="989823"/>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57150" cmpd="thickThin">
                <a:solidFill>
                  <a:srgbClr val="000000"/>
                </a:solidFill>
                <a:miter lim="800000"/>
                <a:headEnd/>
                <a:tailEnd/>
              </a14:hiddenLine>
            </a:ext>
          </a:extLst>
        </p:spPr>
        <p:txBody>
          <a:bodyPr lIns="182880" tIns="182880" rIns="182880" bIns="182880" anchor="ctr">
            <a:spAutoFit/>
          </a:bodyPr>
          <a:lstStyle>
            <a:lvl1pPr>
              <a:spcBef>
                <a:spcPts val="1800"/>
              </a:spcBef>
              <a:buClr>
                <a:srgbClr val="B54A10"/>
              </a:buClr>
              <a:buSzPct val="94000"/>
              <a:buFont typeface="Calibri" pitchFamily="34" charset="0"/>
              <a:buChar char="●"/>
              <a:tabLst>
                <a:tab pos="2979738" algn="r"/>
                <a:tab pos="3263900" algn="l"/>
              </a:tabLst>
              <a:defRPr sz="3200" b="1">
                <a:solidFill>
                  <a:schemeClr val="tx1"/>
                </a:solidFill>
                <a:latin typeface="Calibri" pitchFamily="34" charset="0"/>
              </a:defRPr>
            </a:lvl1pPr>
            <a:lvl2pPr marL="742950" indent="-285750">
              <a:spcBef>
                <a:spcPts val="1200"/>
              </a:spcBef>
              <a:buClr>
                <a:srgbClr val="105766"/>
              </a:buClr>
              <a:buSzPct val="63000"/>
              <a:buFont typeface="Wingdings" pitchFamily="2" charset="2"/>
              <a:buChar char=""/>
              <a:tabLst>
                <a:tab pos="2979738" algn="r"/>
                <a:tab pos="3263900" algn="l"/>
              </a:tabLst>
              <a:defRPr sz="3000" b="1">
                <a:solidFill>
                  <a:schemeClr val="tx1"/>
                </a:solidFill>
                <a:latin typeface="Calibri" pitchFamily="34" charset="0"/>
              </a:defRPr>
            </a:lvl2pPr>
            <a:lvl3pPr marL="1143000" indent="-228600">
              <a:spcBef>
                <a:spcPct val="20000"/>
              </a:spcBef>
              <a:buClr>
                <a:srgbClr val="3F1E25"/>
              </a:buClr>
              <a:buSzPct val="70000"/>
              <a:buFont typeface="Wingdings" pitchFamily="2" charset="2"/>
              <a:buChar char=""/>
              <a:tabLst>
                <a:tab pos="2979738" algn="r"/>
                <a:tab pos="3263900" algn="l"/>
              </a:tabLst>
              <a:defRPr sz="2800" b="1">
                <a:solidFill>
                  <a:schemeClr val="tx1"/>
                </a:solidFill>
                <a:latin typeface="Calibri" pitchFamily="34" charset="0"/>
              </a:defRPr>
            </a:lvl3pPr>
            <a:lvl4pPr marL="1600200" indent="-228600">
              <a:spcBef>
                <a:spcPct val="20000"/>
              </a:spcBef>
              <a:buClr>
                <a:srgbClr val="39639D"/>
              </a:buClr>
              <a:buSzPct val="90000"/>
              <a:buFont typeface="Calibri" pitchFamily="34" charset="0"/>
              <a:buChar char="●"/>
              <a:tabLst>
                <a:tab pos="2979738" algn="r"/>
                <a:tab pos="3263900" algn="l"/>
              </a:tabLst>
              <a:defRPr sz="2400" b="1">
                <a:solidFill>
                  <a:schemeClr val="tx1"/>
                </a:solidFill>
                <a:latin typeface="Calibri" pitchFamily="34" charset="0"/>
              </a:defRPr>
            </a:lvl4pPr>
            <a:lvl5pPr marL="2057400" indent="-228600">
              <a:spcBef>
                <a:spcPct val="20000"/>
              </a:spcBef>
              <a:buClr>
                <a:srgbClr val="474B78"/>
              </a:buClr>
              <a:buFont typeface="Arial" charset="0"/>
              <a:buChar char="•"/>
              <a:tabLst>
                <a:tab pos="2979738" algn="r"/>
                <a:tab pos="3263900" algn="l"/>
              </a:tabLst>
              <a:defRPr sz="2200" b="1">
                <a:solidFill>
                  <a:schemeClr val="tx1"/>
                </a:solidFill>
                <a:latin typeface="Calibri" pitchFamily="34" charset="0"/>
              </a:defRPr>
            </a:lvl5pPr>
            <a:lvl6pPr marL="2514600" indent="-228600" eaLnBrk="0" fontAlgn="base" hangingPunct="0">
              <a:spcBef>
                <a:spcPct val="20000"/>
              </a:spcBef>
              <a:spcAft>
                <a:spcPct val="0"/>
              </a:spcAft>
              <a:buClr>
                <a:srgbClr val="474B78"/>
              </a:buClr>
              <a:buFont typeface="Arial" charset="0"/>
              <a:buChar char="•"/>
              <a:tabLst>
                <a:tab pos="2979738" algn="r"/>
                <a:tab pos="3263900" algn="l"/>
              </a:tabLst>
              <a:defRPr sz="2200" b="1">
                <a:solidFill>
                  <a:schemeClr val="tx1"/>
                </a:solidFill>
                <a:latin typeface="Calibri" pitchFamily="34" charset="0"/>
              </a:defRPr>
            </a:lvl6pPr>
            <a:lvl7pPr marL="2971800" indent="-228600" eaLnBrk="0" fontAlgn="base" hangingPunct="0">
              <a:spcBef>
                <a:spcPct val="20000"/>
              </a:spcBef>
              <a:spcAft>
                <a:spcPct val="0"/>
              </a:spcAft>
              <a:buClr>
                <a:srgbClr val="474B78"/>
              </a:buClr>
              <a:buFont typeface="Arial" charset="0"/>
              <a:buChar char="•"/>
              <a:tabLst>
                <a:tab pos="2979738" algn="r"/>
                <a:tab pos="3263900" algn="l"/>
              </a:tabLst>
              <a:defRPr sz="2200" b="1">
                <a:solidFill>
                  <a:schemeClr val="tx1"/>
                </a:solidFill>
                <a:latin typeface="Calibri" pitchFamily="34" charset="0"/>
              </a:defRPr>
            </a:lvl7pPr>
            <a:lvl8pPr marL="3429000" indent="-228600" eaLnBrk="0" fontAlgn="base" hangingPunct="0">
              <a:spcBef>
                <a:spcPct val="20000"/>
              </a:spcBef>
              <a:spcAft>
                <a:spcPct val="0"/>
              </a:spcAft>
              <a:buClr>
                <a:srgbClr val="474B78"/>
              </a:buClr>
              <a:buFont typeface="Arial" charset="0"/>
              <a:buChar char="•"/>
              <a:tabLst>
                <a:tab pos="2979738" algn="r"/>
                <a:tab pos="3263900" algn="l"/>
              </a:tabLst>
              <a:defRPr sz="2200" b="1">
                <a:solidFill>
                  <a:schemeClr val="tx1"/>
                </a:solidFill>
                <a:latin typeface="Calibri" pitchFamily="34" charset="0"/>
              </a:defRPr>
            </a:lvl8pPr>
            <a:lvl9pPr marL="3886200" indent="-228600" eaLnBrk="0" fontAlgn="base" hangingPunct="0">
              <a:spcBef>
                <a:spcPct val="20000"/>
              </a:spcBef>
              <a:spcAft>
                <a:spcPct val="0"/>
              </a:spcAft>
              <a:buClr>
                <a:srgbClr val="474B78"/>
              </a:buClr>
              <a:buFont typeface="Arial" charset="0"/>
              <a:buChar char="•"/>
              <a:tabLst>
                <a:tab pos="2979738" algn="r"/>
                <a:tab pos="3263900" algn="l"/>
              </a:tabLst>
              <a:defRPr sz="2200" b="1">
                <a:solidFill>
                  <a:schemeClr val="tx1"/>
                </a:solidFill>
                <a:latin typeface="Calibri" pitchFamily="34" charset="0"/>
              </a:defRPr>
            </a:lvl9pPr>
          </a:lstStyle>
          <a:p>
            <a:pPr algn="ctr">
              <a:lnSpc>
                <a:spcPct val="120000"/>
              </a:lnSpc>
              <a:spcBef>
                <a:spcPct val="0"/>
              </a:spcBef>
              <a:buClrTx/>
              <a:buSzTx/>
              <a:buFontTx/>
              <a:buNone/>
            </a:pPr>
            <a:r>
              <a:rPr lang="en-US" altLang="en-US" sz="3600" dirty="0">
                <a:solidFill>
                  <a:srgbClr val="C00000"/>
                </a:solidFill>
                <a:ea typeface="MS PGothic" pitchFamily="34" charset="-128"/>
              </a:rPr>
              <a:t>Comments…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597312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NTTC Training – TY2018</a:t>
            </a:r>
            <a:endParaRPr lang="en-US" dirty="0"/>
          </a:p>
        </p:txBody>
      </p:sp>
      <p:sp>
        <p:nvSpPr>
          <p:cNvPr id="5" name="Slide Number Placeholder 4"/>
          <p:cNvSpPr>
            <a:spLocks noGrp="1"/>
          </p:cNvSpPr>
          <p:nvPr>
            <p:ph type="sldNum" sz="quarter" idx="11"/>
          </p:nvPr>
        </p:nvSpPr>
        <p:spPr/>
        <p:txBody>
          <a:bodyPr/>
          <a:lstStyle/>
          <a:p>
            <a:fld id="{904548E9-6249-43D8-B9E7-ADE044522384}" type="slidenum">
              <a:rPr lang="en-US" smtClean="0"/>
              <a:pPr/>
              <a:t>6</a:t>
            </a:fld>
            <a:endParaRPr lang="en-US" dirty="0"/>
          </a:p>
        </p:txBody>
      </p:sp>
      <p:sp>
        <p:nvSpPr>
          <p:cNvPr id="3" name="Content Placeholder 2"/>
          <p:cNvSpPr>
            <a:spLocks noGrp="1"/>
          </p:cNvSpPr>
          <p:nvPr>
            <p:ph sz="quarter" idx="12"/>
          </p:nvPr>
        </p:nvSpPr>
        <p:spPr/>
        <p:txBody>
          <a:bodyPr>
            <a:normAutofit lnSpcReduction="10000"/>
          </a:bodyPr>
          <a:lstStyle/>
          <a:p>
            <a:r>
              <a:rPr lang="en-US" altLang="en-US" smtClean="0"/>
              <a:t>Review prior year return</a:t>
            </a:r>
          </a:p>
          <a:p>
            <a:r>
              <a:rPr lang="en-US" altLang="en-US" smtClean="0"/>
              <a:t>Nature of business</a:t>
            </a:r>
          </a:p>
          <a:p>
            <a:r>
              <a:rPr lang="en-US" altLang="en-US" smtClean="0"/>
              <a:t>Where is business conducted</a:t>
            </a:r>
          </a:p>
          <a:p>
            <a:r>
              <a:rPr lang="en-US" altLang="en-US" smtClean="0"/>
              <a:t>Net profit or loss</a:t>
            </a:r>
          </a:p>
          <a:p>
            <a:r>
              <a:rPr lang="en-US" altLang="en-US" smtClean="0"/>
              <a:t>Assets used in business</a:t>
            </a:r>
          </a:p>
          <a:p>
            <a:r>
              <a:rPr lang="en-US" altLang="en-US" smtClean="0"/>
              <a:t>Record of income and expenses</a:t>
            </a:r>
            <a:endParaRPr lang="en-US" altLang="en-US" dirty="0"/>
          </a:p>
        </p:txBody>
      </p:sp>
      <p:sp>
        <p:nvSpPr>
          <p:cNvPr id="2" name="Title 1"/>
          <p:cNvSpPr>
            <a:spLocks noGrp="1"/>
          </p:cNvSpPr>
          <p:nvPr>
            <p:ph type="title"/>
          </p:nvPr>
        </p:nvSpPr>
        <p:spPr/>
        <p:txBody>
          <a:bodyPr/>
          <a:lstStyle/>
          <a:p>
            <a:r>
              <a:rPr lang="en-US" smtClean="0"/>
              <a:t>The Interview – A Conversation</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556466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NTTC Training – TY2018</a:t>
            </a:r>
            <a:endParaRPr lang="en-US" dirty="0"/>
          </a:p>
        </p:txBody>
      </p:sp>
      <p:sp>
        <p:nvSpPr>
          <p:cNvPr id="3" name="Slide Number Placeholder 2"/>
          <p:cNvSpPr>
            <a:spLocks noGrp="1"/>
          </p:cNvSpPr>
          <p:nvPr>
            <p:ph type="sldNum" sz="quarter" idx="11"/>
          </p:nvPr>
        </p:nvSpPr>
        <p:spPr/>
        <p:txBody>
          <a:bodyPr/>
          <a:lstStyle/>
          <a:p>
            <a:fld id="{904548E9-6249-43D8-B9E7-ADE044522384}" type="slidenum">
              <a:rPr lang="en-US" smtClean="0"/>
              <a:pPr/>
              <a:t>7</a:t>
            </a:fld>
            <a:endParaRPr lang="en-US" dirty="0"/>
          </a:p>
        </p:txBody>
      </p:sp>
      <p:sp>
        <p:nvSpPr>
          <p:cNvPr id="29699" name="Rectangle 3"/>
          <p:cNvSpPr>
            <a:spLocks noGrp="1" noChangeArrowheads="1"/>
          </p:cNvSpPr>
          <p:nvPr>
            <p:ph sz="quarter" idx="12"/>
          </p:nvPr>
        </p:nvSpPr>
        <p:spPr/>
        <p:txBody>
          <a:bodyPr>
            <a:normAutofit/>
          </a:bodyPr>
          <a:lstStyle/>
          <a:p>
            <a:pPr>
              <a:lnSpc>
                <a:spcPct val="110000"/>
              </a:lnSpc>
            </a:pPr>
            <a:r>
              <a:rPr lang="en-US" altLang="en-US" dirty="0"/>
              <a:t>No net loss</a:t>
            </a:r>
          </a:p>
          <a:p>
            <a:pPr>
              <a:lnSpc>
                <a:spcPct val="110000"/>
              </a:lnSpc>
            </a:pPr>
            <a:r>
              <a:rPr lang="en-US" altLang="en-US" dirty="0"/>
              <a:t>Business expenses of $25,000 or less per Schedule C</a:t>
            </a:r>
          </a:p>
          <a:p>
            <a:pPr>
              <a:lnSpc>
                <a:spcPct val="110000"/>
              </a:lnSpc>
            </a:pPr>
            <a:r>
              <a:rPr lang="en-US" altLang="en-US" dirty="0"/>
              <a:t>Can have more than one </a:t>
            </a:r>
            <a:r>
              <a:rPr lang="en-US" altLang="en-US" dirty="0" smtClean="0"/>
              <a:t>Schedule </a:t>
            </a:r>
            <a:r>
              <a:rPr lang="en-US" altLang="en-US" dirty="0"/>
              <a:t>C if more than one business</a:t>
            </a:r>
          </a:p>
          <a:p>
            <a:pPr marL="738188" lvl="1" indent="-396875">
              <a:lnSpc>
                <a:spcPct val="110000"/>
              </a:lnSpc>
              <a:buFont typeface="Wingdings" panose="05000000000000000000" pitchFamily="2" charset="2"/>
              <a:buChar char="Ø"/>
            </a:pPr>
            <a:r>
              <a:rPr lang="en-US" altLang="en-US" dirty="0"/>
              <a:t>Do not combine businesses </a:t>
            </a:r>
            <a:r>
              <a:rPr lang="en-US" altLang="en-US" dirty="0" smtClean="0"/>
              <a:t>– more </a:t>
            </a:r>
            <a:r>
              <a:rPr lang="en-US" altLang="en-US" dirty="0"/>
              <a:t>than one business, need more than one </a:t>
            </a:r>
            <a:r>
              <a:rPr lang="en-US" altLang="en-US" dirty="0" smtClean="0"/>
              <a:t>Schedule </a:t>
            </a:r>
            <a:r>
              <a:rPr lang="en-US" altLang="en-US" dirty="0"/>
              <a:t>C</a:t>
            </a:r>
          </a:p>
          <a:p>
            <a:pPr>
              <a:lnSpc>
                <a:spcPct val="110000"/>
              </a:lnSpc>
            </a:pPr>
            <a:endParaRPr lang="en-US" altLang="en-US" dirty="0"/>
          </a:p>
        </p:txBody>
      </p:sp>
      <p:sp>
        <p:nvSpPr>
          <p:cNvPr id="8194" name="Rectangle 2"/>
          <p:cNvSpPr>
            <a:spLocks noGrp="1" noChangeArrowheads="1"/>
          </p:cNvSpPr>
          <p:nvPr>
            <p:ph type="title"/>
          </p:nvPr>
        </p:nvSpPr>
        <p:spPr/>
        <p:txBody>
          <a:bodyPr>
            <a:normAutofit/>
          </a:bodyPr>
          <a:lstStyle/>
          <a:p>
            <a:r>
              <a:rPr lang="en-US" altLang="en-US" dirty="0"/>
              <a:t>Interview – Limitations On Scope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351012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96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96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NTTC Training – TY2018</a:t>
            </a:r>
            <a:endParaRPr lang="en-US" dirty="0"/>
          </a:p>
        </p:txBody>
      </p:sp>
      <p:sp>
        <p:nvSpPr>
          <p:cNvPr id="3" name="Slide Number Placeholder 2"/>
          <p:cNvSpPr>
            <a:spLocks noGrp="1"/>
          </p:cNvSpPr>
          <p:nvPr>
            <p:ph type="sldNum" sz="quarter" idx="11"/>
          </p:nvPr>
        </p:nvSpPr>
        <p:spPr/>
        <p:txBody>
          <a:bodyPr/>
          <a:lstStyle/>
          <a:p>
            <a:fld id="{904548E9-6249-43D8-B9E7-ADE044522384}" type="slidenum">
              <a:rPr lang="en-US" smtClean="0"/>
              <a:pPr/>
              <a:t>8</a:t>
            </a:fld>
            <a:endParaRPr lang="en-US" dirty="0"/>
          </a:p>
        </p:txBody>
      </p:sp>
      <p:sp>
        <p:nvSpPr>
          <p:cNvPr id="29699" name="Rectangle 3"/>
          <p:cNvSpPr>
            <a:spLocks noGrp="1" noChangeArrowheads="1"/>
          </p:cNvSpPr>
          <p:nvPr>
            <p:ph sz="quarter" idx="12"/>
          </p:nvPr>
        </p:nvSpPr>
        <p:spPr/>
        <p:txBody>
          <a:bodyPr>
            <a:normAutofit/>
          </a:bodyPr>
          <a:lstStyle/>
          <a:p>
            <a:pPr>
              <a:lnSpc>
                <a:spcPct val="110000"/>
              </a:lnSpc>
            </a:pPr>
            <a:r>
              <a:rPr lang="en-US" altLang="en-US" dirty="0"/>
              <a:t>Only sole proprietor</a:t>
            </a:r>
          </a:p>
          <a:p>
            <a:pPr lvl="1">
              <a:lnSpc>
                <a:spcPct val="110000"/>
              </a:lnSpc>
            </a:pPr>
            <a:r>
              <a:rPr lang="en-US" altLang="en-US" dirty="0"/>
              <a:t>No employees</a:t>
            </a:r>
            <a:r>
              <a:rPr lang="en-US" altLang="en-US" dirty="0" smtClean="0"/>
              <a:t> </a:t>
            </a:r>
            <a:r>
              <a:rPr lang="en-US" altLang="en-US" b="1" dirty="0" smtClean="0"/>
              <a:t>or</a:t>
            </a:r>
            <a:r>
              <a:rPr lang="en-US" altLang="en-US" dirty="0" smtClean="0"/>
              <a:t> </a:t>
            </a:r>
            <a:r>
              <a:rPr lang="en-US" altLang="en-US" dirty="0"/>
              <a:t>paid contract labor for services</a:t>
            </a:r>
          </a:p>
          <a:p>
            <a:pPr lvl="1">
              <a:lnSpc>
                <a:spcPct val="110000"/>
              </a:lnSpc>
            </a:pPr>
            <a:r>
              <a:rPr lang="en-US" altLang="en-US" dirty="0"/>
              <a:t>No </a:t>
            </a:r>
            <a:r>
              <a:rPr lang="en-US" altLang="en-US" dirty="0" smtClean="0"/>
              <a:t>payments requiring Form 1099 to be filed</a:t>
            </a:r>
            <a:endParaRPr lang="en-US" altLang="en-US" dirty="0"/>
          </a:p>
          <a:p>
            <a:pPr>
              <a:lnSpc>
                <a:spcPct val="110000"/>
              </a:lnSpc>
            </a:pPr>
            <a:r>
              <a:rPr lang="en-US" altLang="en-US" dirty="0" smtClean="0"/>
              <a:t>No </a:t>
            </a:r>
            <a:r>
              <a:rPr lang="en-US" altLang="en-US" dirty="0"/>
              <a:t>SEP/SIMPLE </a:t>
            </a:r>
            <a:r>
              <a:rPr lang="en-US" altLang="en-US" dirty="0" smtClean="0"/>
              <a:t>contribution</a:t>
            </a:r>
          </a:p>
          <a:p>
            <a:pPr lvl="1">
              <a:lnSpc>
                <a:spcPct val="110000"/>
              </a:lnSpc>
            </a:pPr>
            <a:r>
              <a:rPr lang="en-US" altLang="en-US" dirty="0" smtClean="0"/>
              <a:t>Traditional or Roth IRA contributions are in scope</a:t>
            </a:r>
            <a:endParaRPr lang="en-US" altLang="en-US" dirty="0"/>
          </a:p>
          <a:p>
            <a:pPr lvl="1">
              <a:lnSpc>
                <a:spcPct val="110000"/>
              </a:lnSpc>
            </a:pPr>
            <a:endParaRPr lang="en-US" altLang="en-US" dirty="0"/>
          </a:p>
        </p:txBody>
      </p:sp>
      <p:sp>
        <p:nvSpPr>
          <p:cNvPr id="8194" name="Rectangle 2"/>
          <p:cNvSpPr>
            <a:spLocks noGrp="1" noChangeArrowheads="1"/>
          </p:cNvSpPr>
          <p:nvPr>
            <p:ph type="title"/>
          </p:nvPr>
        </p:nvSpPr>
        <p:spPr/>
        <p:txBody>
          <a:bodyPr>
            <a:normAutofit/>
          </a:bodyPr>
          <a:lstStyle/>
          <a:p>
            <a:r>
              <a:rPr lang="en-US" altLang="en-US" dirty="0"/>
              <a:t>Interview – Limitations On Scope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07538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96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NTTC Training – TY2018</a:t>
            </a:r>
            <a:endParaRPr lang="en-US" dirty="0"/>
          </a:p>
        </p:txBody>
      </p:sp>
      <p:sp>
        <p:nvSpPr>
          <p:cNvPr id="3" name="Slide Number Placeholder 2"/>
          <p:cNvSpPr>
            <a:spLocks noGrp="1"/>
          </p:cNvSpPr>
          <p:nvPr>
            <p:ph type="sldNum" sz="quarter" idx="11"/>
          </p:nvPr>
        </p:nvSpPr>
        <p:spPr/>
        <p:txBody>
          <a:bodyPr/>
          <a:lstStyle/>
          <a:p>
            <a:fld id="{904548E9-6249-43D8-B9E7-ADE044522384}" type="slidenum">
              <a:rPr lang="en-US" smtClean="0"/>
              <a:pPr/>
              <a:t>9</a:t>
            </a:fld>
            <a:endParaRPr lang="en-US" dirty="0"/>
          </a:p>
        </p:txBody>
      </p:sp>
      <p:sp>
        <p:nvSpPr>
          <p:cNvPr id="21507" name="Rectangle 3"/>
          <p:cNvSpPr>
            <a:spLocks noGrp="1" noChangeArrowheads="1"/>
          </p:cNvSpPr>
          <p:nvPr>
            <p:ph sz="quarter" idx="12"/>
          </p:nvPr>
        </p:nvSpPr>
        <p:spPr/>
        <p:txBody>
          <a:bodyPr>
            <a:normAutofit/>
          </a:bodyPr>
          <a:lstStyle/>
          <a:p>
            <a:r>
              <a:rPr lang="en-US" altLang="en-US" dirty="0" smtClean="0"/>
              <a:t>No depreciation, amortization, or asset write-off requiring Form 4562</a:t>
            </a:r>
          </a:p>
          <a:p>
            <a:r>
              <a:rPr lang="en-US" altLang="en-US" dirty="0" smtClean="0"/>
              <a:t>De minimis rule in scope </a:t>
            </a:r>
          </a:p>
          <a:p>
            <a:pPr lvl="1"/>
            <a:r>
              <a:rPr lang="en-US" altLang="en-US" dirty="0" smtClean="0"/>
              <a:t>Can expense on Schedule C assets up to $2,500 each (Form 4562 not needed)</a:t>
            </a:r>
          </a:p>
          <a:p>
            <a:pPr>
              <a:buFont typeface="Wingdings" panose="05000000000000000000" pitchFamily="2" charset="2"/>
              <a:buChar char="Ø"/>
            </a:pPr>
            <a:r>
              <a:rPr lang="en-US" altLang="en-US" dirty="0" smtClean="0"/>
              <a:t>Additional information follows</a:t>
            </a:r>
            <a:endParaRPr lang="en-US" altLang="en-US" dirty="0"/>
          </a:p>
        </p:txBody>
      </p:sp>
      <p:sp>
        <p:nvSpPr>
          <p:cNvPr id="8194" name="Rectangle 2"/>
          <p:cNvSpPr>
            <a:spLocks noGrp="1" noChangeArrowheads="1"/>
          </p:cNvSpPr>
          <p:nvPr>
            <p:ph type="title"/>
          </p:nvPr>
        </p:nvSpPr>
        <p:spPr/>
        <p:txBody>
          <a:bodyPr/>
          <a:lstStyle/>
          <a:p>
            <a:r>
              <a:rPr lang="en-US" altLang="en-US" smtClean="0"/>
              <a:t>Interview – Limitations On Scope</a:t>
            </a:r>
            <a:endParaRPr lang="en-US"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12916673"/>
      </p:ext>
    </p:extLst>
  </p:cSld>
  <p:clrMapOvr>
    <a:masterClrMapping/>
  </p:clrMapOvr>
  <p:timing>
    <p:tnLst>
      <p:par>
        <p:cTn id="1" dur="indefinite" restart="never" nodeType="tmRoot"/>
      </p:par>
    </p:tnLst>
  </p:timing>
</p:sld>
</file>

<file path=ppt/theme/theme1.xml><?xml version="1.0" encoding="utf-8"?>
<a:theme xmlns:a="http://schemas.openxmlformats.org/drawingml/2006/main" name="2018 Temple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a="http://schemas.openxmlformats.org/drawingml/2006/main" xmlns="" name="AARPF PPTX Template Wide v2.potx" id="{9EC42302-1C76-456C-AA3A-B873C1C81271}" vid="{8200FA71-478A-4AA6-9D02-1D1F7039DF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2018 Templet.thmx</Template>
  <TotalTime>0</TotalTime>
  <Words>5317</Words>
  <Application>Microsoft Macintosh PowerPoint</Application>
  <PresentationFormat>Custom</PresentationFormat>
  <Paragraphs>812</Paragraphs>
  <Slides>55</Slides>
  <Notes>54</Notes>
  <HiddenSlides>0</HiddenSlides>
  <MMClips>0</MMClips>
  <ScaleCrop>false</ScaleCrop>
  <HeadingPairs>
    <vt:vector size="4" baseType="variant">
      <vt:variant>
        <vt:lpstr>Design Template</vt:lpstr>
      </vt:variant>
      <vt:variant>
        <vt:i4>1</vt:i4>
      </vt:variant>
      <vt:variant>
        <vt:lpstr>Slide Titles</vt:lpstr>
      </vt:variant>
      <vt:variant>
        <vt:i4>55</vt:i4>
      </vt:variant>
    </vt:vector>
  </HeadingPairs>
  <TitlesOfParts>
    <vt:vector size="56" baseType="lpstr">
      <vt:lpstr>2018 Templet</vt:lpstr>
      <vt:lpstr>Business Income</vt:lpstr>
      <vt:lpstr>Business Determination</vt:lpstr>
      <vt:lpstr>A Business</vt:lpstr>
      <vt:lpstr>Income Producing – Not a Business</vt:lpstr>
      <vt:lpstr>Not Entered Into for Profit</vt:lpstr>
      <vt:lpstr>The Interview – A Conversation</vt:lpstr>
      <vt:lpstr>Interview – Limitations On Scope</vt:lpstr>
      <vt:lpstr>Interview – Limitations On Scope</vt:lpstr>
      <vt:lpstr>Interview – Limitations On Scope</vt:lpstr>
      <vt:lpstr>Interview – Limitations On Scope</vt:lpstr>
      <vt:lpstr>Interview – Limitations On Scope</vt:lpstr>
      <vt:lpstr>New Law on Inventory – 2018 Onward</vt:lpstr>
      <vt:lpstr>New Law Quiz </vt:lpstr>
      <vt:lpstr>Interview – Business Income</vt:lpstr>
      <vt:lpstr>Income Received Not-a-Business </vt:lpstr>
      <vt:lpstr>Income Received Not-a-Business</vt:lpstr>
      <vt:lpstr>Schedule C Quiz</vt:lpstr>
      <vt:lpstr>Schedule C Input</vt:lpstr>
      <vt:lpstr>Jointly Run Business</vt:lpstr>
      <vt:lpstr>Business Code</vt:lpstr>
      <vt:lpstr>Business Code – Practice</vt:lpstr>
      <vt:lpstr>Business Income</vt:lpstr>
      <vt:lpstr>Business Income – 1099-MISC</vt:lpstr>
      <vt:lpstr>1099-MISC in TaxSlayer</vt:lpstr>
      <vt:lpstr>Business Income – 1099-K</vt:lpstr>
      <vt:lpstr>Business Income Quiz</vt:lpstr>
      <vt:lpstr>Business Expenses</vt:lpstr>
      <vt:lpstr>Business Expense Quiz</vt:lpstr>
      <vt:lpstr>Business Expense Quiz</vt:lpstr>
      <vt:lpstr>Business Mileage </vt:lpstr>
      <vt:lpstr>Standard Mileage Method</vt:lpstr>
      <vt:lpstr>Business – Car and Truck Expenses</vt:lpstr>
      <vt:lpstr>Business Mileage </vt:lpstr>
      <vt:lpstr>Business Mileage </vt:lpstr>
      <vt:lpstr>Business Mileage Quiz</vt:lpstr>
      <vt:lpstr>Business Mileage Quiz</vt:lpstr>
      <vt:lpstr>Business Expense – Outside Office</vt:lpstr>
      <vt:lpstr>De minimis election</vt:lpstr>
      <vt:lpstr>De Minimis election cont.</vt:lpstr>
      <vt:lpstr>Business Education Deduction </vt:lpstr>
      <vt:lpstr>Business Deduction for Education Expenses</vt:lpstr>
      <vt:lpstr>Business Expense – Computer</vt:lpstr>
      <vt:lpstr>Business Expenses – Telephone</vt:lpstr>
      <vt:lpstr>Meals and Entertainment</vt:lpstr>
      <vt:lpstr>Business Gifts</vt:lpstr>
      <vt:lpstr>Health Insurance – Now In Scope</vt:lpstr>
      <vt:lpstr>Business Income</vt:lpstr>
      <vt:lpstr>Business Income – Quality Review</vt:lpstr>
      <vt:lpstr>Business Income Quality Review</vt:lpstr>
      <vt:lpstr>Business Income – Taxpayer Summary</vt:lpstr>
      <vt:lpstr>Business Income – Comprehensive Topics</vt:lpstr>
      <vt:lpstr>Statutory Employee</vt:lpstr>
      <vt:lpstr>Statutory Employee</vt:lpstr>
      <vt:lpstr>Notaries Public</vt:lpstr>
      <vt:lpstr>Business Income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2018-12-26T14:11:41Z</dcterms:created>
  <dcterms:modified xsi:type="dcterms:W3CDTF">2018-12-26T14:12:45Z</dcterms:modified>
</cp:coreProperties>
</file>